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</p:sldIdLst>
  <p:sldSz cx="9906000" cy="6858000" type="A4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-1194" y="-10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476500" y="3124200"/>
            <a:ext cx="668655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476500" y="5003322"/>
            <a:ext cx="668655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06923" y="1158222"/>
            <a:ext cx="2286000" cy="412750"/>
          </a:xfrm>
        </p:spPr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19441" y="4165667"/>
            <a:ext cx="3657600" cy="416052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412750" y="0"/>
            <a:ext cx="6604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99364" y="0"/>
            <a:ext cx="11338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1073150" y="0"/>
            <a:ext cx="19702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236430" y="0"/>
            <a:ext cx="24947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1520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906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925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87052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1557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8733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320800" y="0"/>
            <a:ext cx="8255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60400" y="3429000"/>
            <a:ext cx="140335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418768" y="4866752"/>
            <a:ext cx="694876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182003" y="5500632"/>
            <a:ext cx="14859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802892" y="5788152"/>
            <a:ext cx="29718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2063750" y="4495800"/>
            <a:ext cx="39624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436006" y="4928702"/>
            <a:ext cx="660400" cy="517524"/>
          </a:xfrm>
        </p:spPr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18161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95300" y="1600200"/>
            <a:ext cx="80899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476500" y="2895600"/>
            <a:ext cx="668655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476500" y="5010150"/>
            <a:ext cx="668655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8505444" y="1154557"/>
            <a:ext cx="2286000" cy="412750"/>
          </a:xfrm>
        </p:spPr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819644" y="4162806"/>
            <a:ext cx="3657600" cy="416052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412750" y="0"/>
            <a:ext cx="6604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99364" y="0"/>
            <a:ext cx="113386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1073150" y="0"/>
            <a:ext cx="19702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236430" y="0"/>
            <a:ext cx="24947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1520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906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925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87052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1557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320800" y="0"/>
            <a:ext cx="8255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60400" y="3429000"/>
            <a:ext cx="140335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435096" y="4866752"/>
            <a:ext cx="694876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182003" y="5500632"/>
            <a:ext cx="14859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802892" y="5791200"/>
            <a:ext cx="29718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2035627" y="4479888"/>
            <a:ext cx="39624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85610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452334" y="4928702"/>
            <a:ext cx="660400" cy="517524"/>
          </a:xfrm>
        </p:spPr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95300" y="1600200"/>
            <a:ext cx="39624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626102" y="1600200"/>
            <a:ext cx="39624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817245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95300" y="2362200"/>
            <a:ext cx="39624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736306" y="2362200"/>
            <a:ext cx="39624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95300" y="1569720"/>
            <a:ext cx="39624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705350" y="1569720"/>
            <a:ext cx="39624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94932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915728" y="3181350"/>
            <a:ext cx="6309360" cy="4953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7379970" y="274320"/>
            <a:ext cx="1654302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7691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70832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97409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9575800" y="0"/>
            <a:ext cx="3302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96583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836152" y="5715000"/>
            <a:ext cx="59436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30200" y="274320"/>
            <a:ext cx="61087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94932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836152" y="5715000"/>
            <a:ext cx="59436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892201" y="3181350"/>
            <a:ext cx="6309360" cy="4953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68655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7329615" y="264795"/>
            <a:ext cx="1651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97409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575800" y="0"/>
            <a:ext cx="3302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96583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7691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708321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949325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0899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0899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8305800" y="1065849"/>
            <a:ext cx="2011680" cy="416052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9E158DE-2051-47D7-B2FF-3B63D646ACE2}" type="datetimeFigureOut">
              <a:rPr lang="hu-HU" smtClean="0"/>
              <a:pPr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7706052" y="3722000"/>
            <a:ext cx="3200400" cy="39624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8255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97409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9575800" y="0"/>
            <a:ext cx="3302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965835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836152" y="5715000"/>
            <a:ext cx="59436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806434" y="5734050"/>
            <a:ext cx="6604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CAAFD2-93EE-4037-9938-BC084A7040B1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 descr="Do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6581" y="263236"/>
            <a:ext cx="4601928" cy="2978727"/>
          </a:xfrm>
          <a:prstGeom prst="rect">
            <a:avLst/>
          </a:prstGeom>
        </p:spPr>
      </p:pic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681039" y="3330374"/>
            <a:ext cx="8543925" cy="97709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hu-HU" sz="3600" b="1" i="1" cap="smal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rPr>
              <a:t>Mit lehet tenni, hogy </a:t>
            </a:r>
            <a:br>
              <a:rPr lang="hu-HU" sz="3600" b="1" i="1" cap="smal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rPr>
            </a:br>
            <a:r>
              <a:rPr lang="hu-HU" sz="3600" b="1" i="1" cap="small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rPr>
              <a:t>megújuljon a plébánia? 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rgbClr val="FF6699"/>
                </a:solidFill>
                <a:latin typeface="Corbel" pitchFamily="34" charset="0"/>
              </a:rPr>
              <a:t>Dr. Fábry Kornél püspök programbeszéde Szarvason,</a:t>
            </a:r>
          </a:p>
          <a:p>
            <a:pPr algn="ctr">
              <a:buNone/>
            </a:pPr>
            <a:r>
              <a:rPr lang="hu-HU" sz="2800" b="1" dirty="0" smtClean="0">
                <a:solidFill>
                  <a:srgbClr val="FF6699"/>
                </a:solidFill>
                <a:latin typeface="Corbel" pitchFamily="34" charset="0"/>
              </a:rPr>
              <a:t>2025. 03.  29.</a:t>
            </a:r>
            <a:endParaRPr lang="hu-HU" sz="2800" b="1" dirty="0">
              <a:solidFill>
                <a:srgbClr val="FF6699"/>
              </a:solidFill>
              <a:latin typeface="Corbe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ív 6"/>
          <p:cNvSpPr/>
          <p:nvPr/>
        </p:nvSpPr>
        <p:spPr>
          <a:xfrm rot="767955">
            <a:off x="6491622" y="561218"/>
            <a:ext cx="2905994" cy="1442610"/>
          </a:xfrm>
          <a:prstGeom prst="hear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hu-HU" sz="12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hu-HU" sz="1100" i="1" dirty="0" smtClean="0">
                <a:solidFill>
                  <a:schemeClr val="accent2">
                    <a:lumMod val="50000"/>
                  </a:schemeClr>
                </a:solidFill>
                <a:latin typeface="Ink Free" panose="03080402000500000000" pitchFamily="66" charset="0"/>
              </a:rPr>
              <a:t>Szeretetteljes, imádkozó</a:t>
            </a:r>
            <a:r>
              <a:rPr lang="hu-HU" sz="1100" i="1" dirty="0">
                <a:solidFill>
                  <a:schemeClr val="accent2">
                    <a:lumMod val="50000"/>
                  </a:schemeClr>
                </a:solidFill>
                <a:latin typeface="Ink Free" panose="03080402000500000000" pitchFamily="66" charset="0"/>
              </a:rPr>
              <a:t>, nagylelkű, </a:t>
            </a:r>
            <a:r>
              <a:rPr lang="hu-HU" sz="1100" i="1" dirty="0" smtClean="0">
                <a:solidFill>
                  <a:schemeClr val="accent2">
                    <a:lumMod val="50000"/>
                  </a:schemeClr>
                </a:solidFill>
                <a:latin typeface="Ink Free" panose="03080402000500000000" pitchFamily="66" charset="0"/>
              </a:rPr>
              <a:t>szolgáló és növekvő </a:t>
            </a:r>
            <a:endParaRPr lang="hu-HU" sz="1100" i="1" dirty="0">
              <a:solidFill>
                <a:schemeClr val="accent2">
                  <a:lumMod val="50000"/>
                </a:schemeClr>
              </a:solidFill>
              <a:latin typeface="Ink Free" panose="03080402000500000000" pitchFamily="66" charset="0"/>
            </a:endParaRPr>
          </a:p>
          <a:p>
            <a:pPr algn="ctr"/>
            <a:r>
              <a:rPr lang="hu-HU" sz="1100" i="1" dirty="0">
                <a:latin typeface="Ink Free" panose="03080402000500000000" pitchFamily="66" charset="0"/>
              </a:rPr>
              <a:t>-</a:t>
            </a:r>
            <a:r>
              <a:rPr lang="hu-HU" sz="1100" i="1" dirty="0">
                <a:solidFill>
                  <a:schemeClr val="accent2">
                    <a:lumMod val="50000"/>
                  </a:schemeClr>
                </a:solidFill>
                <a:latin typeface="Ink Free" panose="03080402000500000000" pitchFamily="66" charset="0"/>
              </a:rPr>
              <a:t>az életadó plébániai </a:t>
            </a:r>
            <a:r>
              <a:rPr lang="hu-HU" sz="1100" i="1" dirty="0" smtClean="0">
                <a:solidFill>
                  <a:schemeClr val="accent2">
                    <a:lumMod val="50000"/>
                  </a:schemeClr>
                </a:solidFill>
                <a:latin typeface="Ink Free" panose="03080402000500000000" pitchFamily="66" charset="0"/>
              </a:rPr>
              <a:t>közösség</a:t>
            </a:r>
            <a:endParaRPr lang="hu-HU" sz="11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460207" y="649853"/>
            <a:ext cx="4583449" cy="13849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Garamond" panose="02020404030301010803" pitchFamily="18" charset="0"/>
              </a:rPr>
              <a:t>Imaháttér:</a:t>
            </a:r>
          </a:p>
          <a:p>
            <a:pPr marL="357188" lvl="1" indent="-285750">
              <a:buFont typeface="Webdings" panose="05030102010509060703" pitchFamily="18" charset="2"/>
              <a:buChar char="ÿ"/>
            </a:pPr>
            <a:r>
              <a:rPr lang="hu-HU" sz="1700" dirty="0" smtClean="0">
                <a:latin typeface="Garamond" panose="02020404030301010803" pitchFamily="18" charset="0"/>
              </a:rPr>
              <a:t>Egésznapos </a:t>
            </a:r>
            <a:r>
              <a:rPr lang="hu-HU" sz="1700" b="1" dirty="0" smtClean="0">
                <a:latin typeface="Garamond" panose="02020404030301010803" pitchFamily="18" charset="0"/>
              </a:rPr>
              <a:t>szentségimádás </a:t>
            </a:r>
            <a:r>
              <a:rPr lang="hu-HU" sz="1200" dirty="0" smtClean="0">
                <a:latin typeface="Garamond" panose="02020404030301010803" pitchFamily="18" charset="0"/>
              </a:rPr>
              <a:t>(Szentségimádás iskolája: https://oli.katolikus.hu/jo_gyakorlat/a-szentsegimadas-iskolaja/)</a:t>
            </a:r>
            <a:endParaRPr lang="hu-HU" sz="1700" dirty="0" smtClean="0">
              <a:latin typeface="Garamond" panose="02020404030301010803" pitchFamily="18" charset="0"/>
            </a:endParaRPr>
          </a:p>
          <a:p>
            <a:pPr marL="357188" lvl="1" indent="-285750">
              <a:buFont typeface="Webdings" panose="05030102010509060703" pitchFamily="18" charset="2"/>
              <a:buChar char="ÿ"/>
            </a:pPr>
            <a:r>
              <a:rPr lang="hu-HU" sz="1700" dirty="0" smtClean="0">
                <a:latin typeface="Garamond" panose="02020404030301010803" pitchFamily="18" charset="0"/>
              </a:rPr>
              <a:t>Van 5 perc időd naponta? Legyél tagja a rózsafüzér társulatnak!</a:t>
            </a:r>
            <a:endParaRPr lang="hu-HU" dirty="0">
              <a:latin typeface="Garamond" panose="02020404030301010803" pitchFamily="18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5406747" y="1895620"/>
            <a:ext cx="3891731" cy="17081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atin typeface="Garamond" panose="02020404030301010803" pitchFamily="18" charset="0"/>
              </a:rPr>
              <a:t>Egyszeri, nyitott alkalom:</a:t>
            </a:r>
          </a:p>
          <a:p>
            <a:pPr marL="357188" lvl="1" indent="-285750">
              <a:buFont typeface="Webdings" panose="05030102010509060703" pitchFamily="18" charset="2"/>
              <a:buChar char="ÿ"/>
            </a:pPr>
            <a:r>
              <a:rPr lang="hu-HU" sz="1700" dirty="0" smtClean="0"/>
              <a:t>Karácsonyi vásár</a:t>
            </a:r>
          </a:p>
          <a:p>
            <a:pPr marL="357188" lvl="1" indent="-265113">
              <a:buFont typeface="Webdings" panose="05030102010509060703" pitchFamily="18" charset="2"/>
              <a:buChar char="ÿ"/>
              <a:tabLst>
                <a:tab pos="92075" algn="l"/>
              </a:tabLst>
            </a:pPr>
            <a:r>
              <a:rPr lang="hu-HU" sz="1700" dirty="0" smtClean="0"/>
              <a:t>Pásztorjáték</a:t>
            </a:r>
          </a:p>
          <a:p>
            <a:pPr marL="357188" lvl="1" indent="-265113">
              <a:buFont typeface="Webdings" panose="05030102010509060703" pitchFamily="18" charset="2"/>
              <a:buChar char="ÿ"/>
              <a:tabLst>
                <a:tab pos="92075" algn="l"/>
              </a:tabLst>
            </a:pPr>
            <a:r>
              <a:rPr lang="hu-HU" sz="1700" dirty="0" smtClean="0"/>
              <a:t>Koncert</a:t>
            </a:r>
          </a:p>
          <a:p>
            <a:pPr marL="357188" lvl="1" indent="-265113">
              <a:buFont typeface="Webdings" panose="05030102010509060703" pitchFamily="18" charset="2"/>
              <a:buChar char="ÿ"/>
              <a:tabLst>
                <a:tab pos="92075" algn="l"/>
              </a:tabLst>
            </a:pPr>
            <a:r>
              <a:rPr lang="hu-HU" sz="1700" dirty="0"/>
              <a:t>M</a:t>
            </a:r>
            <a:r>
              <a:rPr lang="hu-HU" sz="1700" dirty="0" smtClean="0"/>
              <a:t>ajális</a:t>
            </a:r>
          </a:p>
          <a:p>
            <a:pPr marL="357188" lvl="1" indent="-265113">
              <a:buFont typeface="Webdings" panose="05030102010509060703" pitchFamily="18" charset="2"/>
              <a:buChar char="ÿ"/>
              <a:tabLst>
                <a:tab pos="92075" algn="l"/>
              </a:tabLst>
            </a:pPr>
            <a:r>
              <a:rPr lang="hu-HU" sz="1700" dirty="0" smtClean="0"/>
              <a:t>Farsangi bál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341784" y="2432713"/>
            <a:ext cx="4402667" cy="14465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hu-HU"/>
            </a:defPPr>
            <a:lvl1pPr>
              <a:defRPr sz="2000">
                <a:latin typeface="Garamond" panose="02020404030301010803" pitchFamily="18" charset="0"/>
              </a:defRPr>
            </a:lvl1pPr>
            <a:lvl2pPr marL="450850" lvl="1" indent="-285750">
              <a:buFont typeface="Webdings" panose="05030102010509060703" pitchFamily="18" charset="2"/>
              <a:buChar char="ÿ"/>
              <a:defRPr sz="1700">
                <a:latin typeface="Garamond" panose="02020404030301010803" pitchFamily="18" charset="0"/>
              </a:defRPr>
            </a:lvl2pPr>
          </a:lstStyle>
          <a:p>
            <a:r>
              <a:rPr lang="hu-HU" dirty="0"/>
              <a:t>Rendszeres, nyitott alkalmak:</a:t>
            </a:r>
          </a:p>
          <a:p>
            <a:pPr lvl="1"/>
            <a:r>
              <a:rPr lang="hu-HU" dirty="0"/>
              <a:t>Szentmise</a:t>
            </a:r>
          </a:p>
          <a:p>
            <a:pPr lvl="1"/>
            <a:r>
              <a:rPr lang="hu-HU" dirty="0"/>
              <a:t>Rózsafüzér</a:t>
            </a:r>
          </a:p>
          <a:p>
            <a:pPr lvl="1"/>
            <a:r>
              <a:rPr lang="hu-HU" dirty="0" err="1"/>
              <a:t>Taizéi</a:t>
            </a:r>
            <a:r>
              <a:rPr lang="hu-HU" dirty="0"/>
              <a:t> imaóra</a:t>
            </a:r>
          </a:p>
          <a:p>
            <a:pPr lvl="1"/>
            <a:r>
              <a:rPr lang="hu-HU" dirty="0"/>
              <a:t>Litánia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776561" y="4709195"/>
            <a:ext cx="8462256" cy="195438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dirty="0">
                <a:latin typeface="Garamond" panose="02020404030301010803" pitchFamily="18" charset="0"/>
              </a:rPr>
              <a:t>Rendszeres, konkrét csoportnak</a:t>
            </a:r>
            <a:r>
              <a:rPr lang="hu-HU" sz="1700" dirty="0">
                <a:latin typeface="Garamond" panose="02020404030301010803" pitchFamily="18" charset="0"/>
              </a:rPr>
              <a:t>: ez adja a növekedést</a:t>
            </a:r>
          </a:p>
          <a:p>
            <a:pPr marL="450850" lvl="1" indent="-285750">
              <a:buFont typeface="Webdings" panose="05030102010509060703" pitchFamily="18" charset="2"/>
              <a:buChar char="ÿ"/>
            </a:pPr>
            <a:r>
              <a:rPr lang="hu-HU" sz="1700" dirty="0" err="1">
                <a:latin typeface="Garamond" panose="02020404030301010803" pitchFamily="18" charset="0"/>
              </a:rPr>
              <a:t>Alpha</a:t>
            </a:r>
            <a:r>
              <a:rPr lang="hu-HU" sz="1700" dirty="0">
                <a:latin typeface="Garamond" panose="02020404030301010803" pitchFamily="18" charset="0"/>
              </a:rPr>
              <a:t>-kurzus </a:t>
            </a:r>
            <a:r>
              <a:rPr lang="hu-HU" sz="1600" dirty="0">
                <a:latin typeface="Garamond" panose="02020404030301010803" pitchFamily="18" charset="0"/>
              </a:rPr>
              <a:t>12 vacsorából álló sorozat, azok számára, akik még nem járnak templomba, felfedezhessék miről szól az élet, mi a hit és mi az egésznek az értelme (https://alpha.org.hu/)</a:t>
            </a:r>
            <a:endParaRPr lang="hu-HU" sz="1700" dirty="0">
              <a:latin typeface="Garamond" panose="02020404030301010803" pitchFamily="18" charset="0"/>
            </a:endParaRPr>
          </a:p>
          <a:p>
            <a:pPr marL="450850" lvl="1" indent="-285750">
              <a:buFont typeface="Webdings" panose="05030102010509060703" pitchFamily="18" charset="2"/>
              <a:buChar char="ÿ"/>
            </a:pPr>
            <a:r>
              <a:rPr lang="hu-HU" sz="1700" dirty="0" err="1">
                <a:latin typeface="Garamond" panose="02020404030301010803" pitchFamily="18" charset="0"/>
              </a:rPr>
              <a:t>Katekumenátus</a:t>
            </a:r>
            <a:endParaRPr lang="hu-HU" sz="1700" dirty="0">
              <a:latin typeface="Garamond" panose="02020404030301010803" pitchFamily="18" charset="0"/>
            </a:endParaRPr>
          </a:p>
          <a:p>
            <a:pPr marL="450850" lvl="1" indent="-285750">
              <a:buFont typeface="Webdings" panose="05030102010509060703" pitchFamily="18" charset="2"/>
              <a:buChar char="ÿ"/>
            </a:pPr>
            <a:r>
              <a:rPr lang="hu-HU" sz="1700" dirty="0" err="1">
                <a:latin typeface="Garamond" panose="02020404030301010803" pitchFamily="18" charset="0"/>
              </a:rPr>
              <a:t>Cursillo</a:t>
            </a:r>
            <a:r>
              <a:rPr lang="hu-HU" sz="1700" dirty="0">
                <a:latin typeface="Garamond" panose="02020404030301010803" pitchFamily="18" charset="0"/>
              </a:rPr>
              <a:t> 3 nap</a:t>
            </a:r>
          </a:p>
          <a:p>
            <a:pPr marL="450850" lvl="1" indent="-28575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Szentlélek </a:t>
            </a:r>
            <a:r>
              <a:rPr lang="hu-HU" sz="1700" dirty="0" smtClean="0">
                <a:latin typeface="Garamond" panose="02020404030301010803" pitchFamily="18" charset="0"/>
              </a:rPr>
              <a:t>szeminárium 8 hét</a:t>
            </a:r>
            <a:endParaRPr lang="hu-HU" sz="1700" dirty="0">
              <a:latin typeface="Garamond" panose="02020404030301010803" pitchFamily="18" charset="0"/>
            </a:endParaRPr>
          </a:p>
          <a:p>
            <a:pPr marL="450850" lvl="1" indent="-28575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Házas közösség</a:t>
            </a:r>
          </a:p>
        </p:txBody>
      </p:sp>
      <p:sp>
        <p:nvSpPr>
          <p:cNvPr id="12" name="Szövegdoboz 11"/>
          <p:cNvSpPr txBox="1"/>
          <p:nvPr/>
        </p:nvSpPr>
        <p:spPr>
          <a:xfrm>
            <a:off x="4625792" y="3570416"/>
            <a:ext cx="4528114" cy="118494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hu-HU"/>
            </a:defPPr>
            <a:lvl1pPr>
              <a:defRPr sz="2000">
                <a:latin typeface="Garamond" panose="02020404030301010803" pitchFamily="18" charset="0"/>
              </a:defRPr>
            </a:lvl1pPr>
            <a:lvl2pPr marL="450850" lvl="1" indent="-285750">
              <a:buFont typeface="Webdings" panose="05030102010509060703" pitchFamily="18" charset="2"/>
              <a:buChar char="ÿ"/>
              <a:defRPr sz="1700">
                <a:latin typeface="Garamond" panose="02020404030301010803" pitchFamily="18" charset="0"/>
              </a:defRPr>
            </a:lvl2pPr>
          </a:lstStyle>
          <a:p>
            <a:r>
              <a:rPr lang="hu-HU" dirty="0"/>
              <a:t>Egyszeri, konkrét csoportnak:</a:t>
            </a:r>
          </a:p>
          <a:p>
            <a:pPr lvl="1"/>
            <a:r>
              <a:rPr lang="hu-HU" dirty="0"/>
              <a:t>Nyári tábor</a:t>
            </a:r>
          </a:p>
          <a:p>
            <a:pPr lvl="1"/>
            <a:r>
              <a:rPr lang="hu-HU" dirty="0"/>
              <a:t>Férfi zarándoklat</a:t>
            </a:r>
          </a:p>
          <a:p>
            <a:pPr lvl="1"/>
            <a:r>
              <a:rPr lang="hu-HU" dirty="0" smtClean="0"/>
              <a:t>Lelkigyakorlat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70723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4"/>
          <p:cNvSpPr txBox="1">
            <a:spLocks/>
          </p:cNvSpPr>
          <p:nvPr/>
        </p:nvSpPr>
        <p:spPr>
          <a:xfrm>
            <a:off x="681038" y="457200"/>
            <a:ext cx="8543925" cy="387320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numCol="1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u-HU" dirty="0" smtClean="0">
                <a:latin typeface="Garamond" panose="02020404030301010803" pitchFamily="18" charset="0"/>
              </a:rPr>
              <a:t>Közösségépítő alkalmak, ahol barátságok születnek: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Szülőklub - problémák megbeszélésére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Baba-mama klub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Biztos Szikla Tini-klub (10-13 év)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Ministráns foglalkozás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Férfikör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Szilveszteri szentségimádás és koccintás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Éjféli mise után forralt bor mellett beszélgetés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Adventi koszorú készítés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Húsvéti tojásfestés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Szállást keres a Szent Család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Havonta születésnaposok köszöntése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Templombúcsún családok megáldása -előtte meghívásuk</a:t>
            </a:r>
          </a:p>
          <a:p>
            <a:pPr marL="450850" lvl="1" indent="-285750" defTabSz="914400">
              <a:buFont typeface="Webdings" panose="05030102010509060703" pitchFamily="18" charset="2"/>
              <a:buChar char="ÿ"/>
            </a:pPr>
            <a:r>
              <a:rPr lang="hu-HU" sz="1700" dirty="0">
                <a:latin typeface="Garamond" panose="02020404030301010803" pitchFamily="18" charset="0"/>
              </a:rPr>
              <a:t>Házasság hete, kerek évfordulós házaspárok megáldása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681037" y="4427500"/>
            <a:ext cx="5517691" cy="64633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-457200"/>
            <a:r>
              <a:rPr lang="hu-HU" dirty="0" smtClean="0">
                <a:latin typeface="Garamond" panose="02020404030301010803" pitchFamily="18" charset="0"/>
              </a:rPr>
              <a:t>Istenhozott-csoport</a:t>
            </a:r>
            <a:r>
              <a:rPr lang="hu-HU" dirty="0">
                <a:latin typeface="Garamond" panose="02020404030301010803" pitchFamily="18" charset="0"/>
              </a:rPr>
              <a:t>, aki fogadja és figyel a templomba járókra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2350880" y="5748521"/>
            <a:ext cx="5701933" cy="83099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-457200" algn="ctr"/>
            <a:r>
              <a:rPr lang="hu-HU" sz="2400" dirty="0" smtClean="0">
                <a:latin typeface="Garamond" panose="02020404030301010803" pitchFamily="18" charset="0"/>
              </a:rPr>
              <a:t>Lépésenként érdemes haladni, megbeszélve, mi az, amit Szarvason meg lehet valósítani.</a:t>
            </a:r>
            <a:endParaRPr lang="hu-HU" sz="2400" dirty="0">
              <a:latin typeface="Garamond" panose="02020404030301010803" pitchFamily="18" charset="0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1086311" y="5029080"/>
            <a:ext cx="7733379" cy="70788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pPr indent="-457200" algn="ctr"/>
            <a:r>
              <a:rPr lang="hu-HU" sz="2000" dirty="0" smtClean="0">
                <a:latin typeface="Garamond" panose="02020404030301010803" pitchFamily="18" charset="0"/>
              </a:rPr>
              <a:t>Szabad felajánlani a plébánosnak a segítségünket, mi az, amihez értek, amit szívesen vállalok.</a:t>
            </a:r>
            <a:endParaRPr lang="hu-HU" sz="20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6151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Egyéni 11. sém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19E9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706</TotalTime>
  <Words>231</Words>
  <Application>Microsoft Office PowerPoint</Application>
  <PresentationFormat>A4 (210x297 mm)</PresentationFormat>
  <Paragraphs>47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Loggia</vt:lpstr>
      <vt:lpstr>1. dia</vt:lpstr>
      <vt:lpstr>2. dia</vt:lpstr>
      <vt:lpstr>3. dia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Kerepeczki Éva</dc:creator>
  <cp:lastModifiedBy>emachines2</cp:lastModifiedBy>
  <cp:revision>24</cp:revision>
  <dcterms:created xsi:type="dcterms:W3CDTF">2025-06-08T19:14:52Z</dcterms:created>
  <dcterms:modified xsi:type="dcterms:W3CDTF">2025-10-19T15:28:57Z</dcterms:modified>
</cp:coreProperties>
</file>