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10" name="Téglalap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Téglalap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Egyenes összekötő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Egyenes összekötő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Téglalap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zi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zi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zi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u-HU"/>
          </a:p>
        </p:txBody>
      </p:sp>
      <p:sp>
        <p:nvSpPr>
          <p:cNvPr id="9" name="Téglalap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gyenes összekötő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Egyenes összekötő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Egyenes összekötő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Téglalap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zi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zi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zi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zi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zi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gyenes összekötő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2" name="Szöveg hely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Szöveg hely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églalap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gyenes összekötő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zi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artalom hely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22" name="Dia számának hely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  <p:sp>
        <p:nvSpPr>
          <p:cNvPr id="23" name="Élőláb hely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zi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0" name="Egyenes összekötő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Téglalap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Egyenes összekötő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Egyenes összekötő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átum hely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gyenes összekötő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68FCCA0-C21E-4ED8-AA29-E881C62ADEF7}" type="datetimeFigureOut">
              <a:rPr lang="hu-HU" smtClean="0"/>
              <a:t>2025.10.19.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églalap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zi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7702D14-ACFD-4D63-B7EC-5F213897D49B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2627784" y="3861048"/>
            <a:ext cx="5828184" cy="1656184"/>
          </a:xfrm>
        </p:spPr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r>
              <a:rPr lang="hu-HU" dirty="0"/>
              <a:t> </a:t>
            </a:r>
            <a:r>
              <a:rPr lang="hu-HU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PLÉBÁNIAMISSZIÓ, SZARVAS, 2025 </a:t>
            </a:r>
            <a:r>
              <a:rPr lang="hu-HU" b="1" dirty="0"/>
              <a:t/>
            </a:r>
            <a:br>
              <a:rPr lang="hu-HU" b="1" dirty="0"/>
            </a:br>
            <a:r>
              <a:rPr lang="hu-HU" b="1" dirty="0">
                <a:solidFill>
                  <a:srgbClr val="FF6699"/>
                </a:solidFill>
              </a:rPr>
              <a:t>– beérkezett javaslatok, ötletek, tervek</a:t>
            </a:r>
            <a:endParaRPr lang="hu-HU" dirty="0">
              <a:solidFill>
                <a:srgbClr val="FF6699"/>
              </a:solidFill>
            </a:endParaRPr>
          </a:p>
        </p:txBody>
      </p:sp>
      <p:pic>
        <p:nvPicPr>
          <p:cNvPr id="4" name="Kép 3" descr="Dok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548680"/>
            <a:ext cx="4567428" cy="332384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>
                <a:latin typeface="Corbel" pitchFamily="34" charset="0"/>
              </a:rPr>
              <a:t>Közösségi </a:t>
            </a:r>
            <a:r>
              <a:rPr lang="hu-HU" dirty="0">
                <a:latin typeface="Corbel" pitchFamily="34" charset="0"/>
              </a:rPr>
              <a:t>napokon játékos, bibliai vetélkedő – akár egy liturgikus ünnephez kapcsolódóan, kis csoport-bontásban. Gyermekeknek külön játékos vetélkedő, egyidejűleg. Mindez kis ’</a:t>
            </a:r>
            <a:r>
              <a:rPr lang="hu-HU" dirty="0" err="1">
                <a:latin typeface="Corbel" pitchFamily="34" charset="0"/>
              </a:rPr>
              <a:t>megvendégeléssel</a:t>
            </a:r>
            <a:r>
              <a:rPr lang="hu-HU" dirty="0">
                <a:latin typeface="Corbel" pitchFamily="34" charset="0"/>
              </a:rPr>
              <a:t>’ összekötve. </a:t>
            </a:r>
          </a:p>
          <a:p>
            <a:r>
              <a:rPr lang="hu-HU" dirty="0" smtClean="0">
                <a:latin typeface="Corbel" pitchFamily="34" charset="0"/>
              </a:rPr>
              <a:t>Figyelemmel </a:t>
            </a:r>
            <a:r>
              <a:rPr lang="hu-HU" dirty="0">
                <a:latin typeface="Corbel" pitchFamily="34" charset="0"/>
              </a:rPr>
              <a:t>kísérni a templomból elmaradókat, akár betegség, akár egyéb okok miatt. „Nem elengedni” őket. Újonnan járókat „megismerni”, igyekezni befogadni. </a:t>
            </a:r>
          </a:p>
          <a:p>
            <a:r>
              <a:rPr lang="hu-HU" dirty="0" smtClean="0">
                <a:latin typeface="Corbel" pitchFamily="34" charset="0"/>
              </a:rPr>
              <a:t>Kezdeményezzünk </a:t>
            </a:r>
            <a:r>
              <a:rPr lang="hu-HU" dirty="0">
                <a:latin typeface="Corbel" pitchFamily="34" charset="0"/>
              </a:rPr>
              <a:t>párbeszédet az egyházközségben, hogyan lehetne megszólítani a fiatalabb családokat, fiatalokat, ’</a:t>
            </a:r>
            <a:r>
              <a:rPr lang="hu-HU" dirty="0" err="1">
                <a:latin typeface="Corbel" pitchFamily="34" charset="0"/>
              </a:rPr>
              <a:t>gyerek-baráttá</a:t>
            </a:r>
            <a:r>
              <a:rPr lang="hu-HU" dirty="0">
                <a:latin typeface="Corbel" pitchFamily="34" charset="0"/>
              </a:rPr>
              <a:t>’ tenni a szentmiséket. (Jelenség: nagyon kevés gyerek van a miséken.) </a:t>
            </a:r>
          </a:p>
          <a:p>
            <a:r>
              <a:rPr lang="hu-HU" dirty="0" smtClean="0">
                <a:latin typeface="Corbel" pitchFamily="34" charset="0"/>
              </a:rPr>
              <a:t>Jézus </a:t>
            </a:r>
            <a:r>
              <a:rPr lang="hu-HU" dirty="0">
                <a:latin typeface="Corbel" pitchFamily="34" charset="0"/>
              </a:rPr>
              <a:t>Szent Szívének litániájának imádkozása elsőpéntekenként a szentmise után. </a:t>
            </a:r>
          </a:p>
          <a:p>
            <a:r>
              <a:rPr lang="hu-HU" dirty="0" smtClean="0">
                <a:latin typeface="Corbel" pitchFamily="34" charset="0"/>
              </a:rPr>
              <a:t>Zarándoklat </a:t>
            </a:r>
            <a:r>
              <a:rPr lang="hu-HU" dirty="0">
                <a:latin typeface="Corbel" pitchFamily="34" charset="0"/>
              </a:rPr>
              <a:t>szervezése a </a:t>
            </a:r>
            <a:r>
              <a:rPr lang="hu-HU" dirty="0" err="1">
                <a:latin typeface="Corbel" pitchFamily="34" charset="0"/>
              </a:rPr>
              <a:t>csabacsűdi</a:t>
            </a:r>
            <a:r>
              <a:rPr lang="hu-HU" dirty="0">
                <a:latin typeface="Corbel" pitchFamily="34" charset="0"/>
              </a:rPr>
              <a:t> kápolnába, ill. Szécsénybe, a klarissza nővérekhez. </a:t>
            </a:r>
          </a:p>
          <a:p>
            <a:r>
              <a:rPr lang="hu-HU" dirty="0" smtClean="0">
                <a:latin typeface="Corbel" pitchFamily="34" charset="0"/>
              </a:rPr>
              <a:t>Hittanosoknak</a:t>
            </a:r>
            <a:r>
              <a:rPr lang="hu-HU" dirty="0">
                <a:latin typeface="Corbel" pitchFamily="34" charset="0"/>
              </a:rPr>
              <a:t>: temetőben nyugvó híres személyek sírjának felkeresése (öt pap, </a:t>
            </a:r>
            <a:r>
              <a:rPr lang="hu-HU" dirty="0" err="1">
                <a:latin typeface="Corbel" pitchFamily="34" charset="0"/>
              </a:rPr>
              <a:t>Bolzák</a:t>
            </a:r>
            <a:r>
              <a:rPr lang="hu-HU" dirty="0">
                <a:latin typeface="Corbel" pitchFamily="34" charset="0"/>
              </a:rPr>
              <a:t>, Csákiak, </a:t>
            </a:r>
            <a:r>
              <a:rPr lang="hu-HU" dirty="0" err="1">
                <a:latin typeface="Corbel" pitchFamily="34" charset="0"/>
              </a:rPr>
              <a:t>Tessedik</a:t>
            </a:r>
            <a:r>
              <a:rPr lang="hu-HU" dirty="0">
                <a:latin typeface="Corbel" pitchFamily="34" charset="0"/>
              </a:rPr>
              <a:t> Sámuel) – kutatás, nyomozás, információ gyűjtése - Templomtorony kitakarítása hittanosok bevonásával. Kalandtúra a toronyba a padlásszintig, harangokig, esetleg a toronyóráig. </a:t>
            </a:r>
          </a:p>
          <a:p>
            <a:r>
              <a:rPr lang="hu-HU" dirty="0" smtClean="0">
                <a:latin typeface="Corbel" pitchFamily="34" charset="0"/>
              </a:rPr>
              <a:t>Plébánia </a:t>
            </a:r>
            <a:r>
              <a:rPr lang="hu-HU" dirty="0">
                <a:latin typeface="Corbel" pitchFamily="34" charset="0"/>
              </a:rPr>
              <a:t>pincéjének kitakarítása, majd belőle közösségi nyári „hűsölő”, </a:t>
            </a:r>
            <a:r>
              <a:rPr lang="hu-HU" dirty="0" err="1">
                <a:latin typeface="Corbel" pitchFamily="34" charset="0"/>
              </a:rPr>
              <a:t>kultúrbarlang</a:t>
            </a:r>
            <a:r>
              <a:rPr lang="hu-HU" dirty="0">
                <a:latin typeface="Corbel" pitchFamily="34" charset="0"/>
              </a:rPr>
              <a:t>, stb. létrehozása. 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0000" lnSpcReduction="20000"/>
          </a:bodyPr>
          <a:lstStyle/>
          <a:p>
            <a:endParaRPr lang="hu-HU" dirty="0"/>
          </a:p>
          <a:p>
            <a:r>
              <a:rPr lang="hu-HU" sz="3400" dirty="0">
                <a:latin typeface="Corbel" pitchFamily="34" charset="0"/>
              </a:rPr>
              <a:t> </a:t>
            </a:r>
            <a:r>
              <a:rPr lang="hu-HU" sz="3400" dirty="0" smtClean="0">
                <a:latin typeface="Corbel" pitchFamily="34" charset="0"/>
              </a:rPr>
              <a:t>Szomszéd-települések </a:t>
            </a:r>
            <a:r>
              <a:rPr lang="hu-HU" sz="3400" dirty="0">
                <a:latin typeface="Corbel" pitchFamily="34" charset="0"/>
              </a:rPr>
              <a:t>(Pl. Kunszentmárton, Kondoros, Nagyszénás, Mezőtúr) plébániáinak meglátogatása. </a:t>
            </a:r>
          </a:p>
          <a:p>
            <a:r>
              <a:rPr lang="hu-HU" sz="3400" dirty="0" smtClean="0">
                <a:latin typeface="Corbel" pitchFamily="34" charset="0"/>
              </a:rPr>
              <a:t>Nyári </a:t>
            </a:r>
            <a:r>
              <a:rPr lang="hu-HU" sz="3400" dirty="0">
                <a:latin typeface="Corbel" pitchFamily="34" charset="0"/>
              </a:rPr>
              <a:t>hittantábor megtartása. </a:t>
            </a:r>
          </a:p>
          <a:p>
            <a:r>
              <a:rPr lang="hu-HU" sz="3400" dirty="0" smtClean="0">
                <a:latin typeface="Corbel" pitchFamily="34" charset="0"/>
              </a:rPr>
              <a:t>Plébánia-nap </a:t>
            </a:r>
            <a:r>
              <a:rPr lang="hu-HU" sz="3400" dirty="0">
                <a:latin typeface="Corbel" pitchFamily="34" charset="0"/>
              </a:rPr>
              <a:t>megtartása agapéval (ld. szeretet-vendégség) egybekötve. </a:t>
            </a:r>
          </a:p>
          <a:p>
            <a:r>
              <a:rPr lang="hu-HU" sz="3400" dirty="0" smtClean="0">
                <a:latin typeface="Corbel" pitchFamily="34" charset="0"/>
              </a:rPr>
              <a:t>Szent </a:t>
            </a:r>
            <a:r>
              <a:rPr lang="hu-HU" sz="3400" dirty="0">
                <a:latin typeface="Corbel" pitchFamily="34" charset="0"/>
              </a:rPr>
              <a:t>gyónás fontosságának hangsúlyozása. </a:t>
            </a:r>
          </a:p>
          <a:p>
            <a:r>
              <a:rPr lang="hu-HU" sz="3400" dirty="0" smtClean="0">
                <a:latin typeface="Corbel" pitchFamily="34" charset="0"/>
              </a:rPr>
              <a:t>Békésszentandrás </a:t>
            </a:r>
            <a:r>
              <a:rPr lang="hu-HU" sz="3400" dirty="0">
                <a:latin typeface="Corbel" pitchFamily="34" charset="0"/>
              </a:rPr>
              <a:t>egyházközségének gyerekkórusa és a helyi kórus számára templomi fellépés biztosítása. </a:t>
            </a:r>
          </a:p>
          <a:p>
            <a:r>
              <a:rPr lang="hu-HU" sz="3400" dirty="0" smtClean="0">
                <a:latin typeface="Corbel" pitchFamily="34" charset="0"/>
              </a:rPr>
              <a:t>Társegyházak </a:t>
            </a:r>
            <a:r>
              <a:rPr lang="hu-HU" sz="3400" dirty="0">
                <a:latin typeface="Corbel" pitchFamily="34" charset="0"/>
              </a:rPr>
              <a:t>ünnepségein és rendezvényein érdeklődéssel képviselni egyházközségünket, az ökumené jegyében. </a:t>
            </a:r>
          </a:p>
          <a:p>
            <a:r>
              <a:rPr lang="hu-HU" sz="3400" dirty="0" smtClean="0">
                <a:latin typeface="Corbel" pitchFamily="34" charset="0"/>
              </a:rPr>
              <a:t>Adománygyűjtés </a:t>
            </a:r>
            <a:r>
              <a:rPr lang="hu-HU" sz="3400" dirty="0">
                <a:latin typeface="Corbel" pitchFamily="34" charset="0"/>
              </a:rPr>
              <a:t>a szécsényi klarissza nővérek közössége számára. </a:t>
            </a:r>
          </a:p>
          <a:p>
            <a:r>
              <a:rPr lang="hu-HU" sz="3400" dirty="0" smtClean="0">
                <a:latin typeface="Corbel" pitchFamily="34" charset="0"/>
              </a:rPr>
              <a:t>Szentségek </a:t>
            </a:r>
            <a:r>
              <a:rPr lang="hu-HU" sz="3400" dirty="0">
                <a:latin typeface="Corbel" pitchFamily="34" charset="0"/>
              </a:rPr>
              <a:t>kiszolgáltatásának eseményein a közösségünk is képviselje magát (elsőáldozás, bérmálás, keresztelő, házasságkötés, temetés), különös tekintettel a közösséghez tartozókra. 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hu-HU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rbel" pitchFamily="34" charset="0"/>
              </a:rPr>
              <a:t>Függelék</a:t>
            </a:r>
            <a:endParaRPr lang="hu-HU" b="1" dirty="0">
              <a:solidFill>
                <a:schemeClr val="tx1">
                  <a:lumMod val="50000"/>
                  <a:lumOff val="50000"/>
                </a:schemeClr>
              </a:solidFill>
              <a:latin typeface="Corbel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467600" cy="5277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u-HU" b="1" dirty="0" smtClean="0"/>
              <a:t>Mihály </a:t>
            </a:r>
            <a:r>
              <a:rPr lang="hu-HU" b="1" dirty="0"/>
              <a:t>István </a:t>
            </a:r>
            <a:r>
              <a:rPr lang="hu-HU" b="1" dirty="0" smtClean="0"/>
              <a:t>javaslatai:</a:t>
            </a:r>
          </a:p>
          <a:p>
            <a:r>
              <a:rPr lang="hu-HU" dirty="0" smtClean="0"/>
              <a:t>Fontos</a:t>
            </a:r>
            <a:r>
              <a:rPr lang="hu-HU" dirty="0"/>
              <a:t>, hogy az egyházközség tagjai ismerjék meg a helytörténetet, hogy abból példát tudjanak meríteni – ld. egyházközség kegyurai, vezetői, kiemelkedő egyéniségei, meghatározó eseményei, stb. Induljon kutatás, legyenek ismeretterjesztő kurzusok szakértő és érdeklődő tagok közreműködésével. Állítsunk megemlékező ünnepeket a számunkra érdemes elődeinknek, ill. tegyük mindezt hagyománnyá. </a:t>
            </a:r>
          </a:p>
          <a:p>
            <a:r>
              <a:rPr lang="hu-HU" dirty="0"/>
              <a:t>Szervezzük meg a mozgásukban korlátozott közösségi tagjaink megsegítését alkalmanként, igény szerint azzal, hogy akik képesek rá, elérhetőségüket adják meg az arra kijelölt módon – pl. gépkocsival történő szállítás, ügyintézés, stb. Legyen több egyeztetési, tájékoztatási, konzultációs lehetőség szervezett formában.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u-HU" dirty="0" smtClean="0">
                <a:latin typeface="Corbel" pitchFamily="34" charset="0"/>
              </a:rPr>
              <a:t> </a:t>
            </a:r>
            <a:r>
              <a:rPr lang="hu-HU" b="1" dirty="0">
                <a:latin typeface="Corbel" pitchFamily="34" charset="0"/>
              </a:rPr>
              <a:t>Varga Rezső: ÖTLETEK, JAVASLATOK A MISSZIÓS MUNKATERVHEZ </a:t>
            </a:r>
          </a:p>
          <a:p>
            <a:pPr>
              <a:buNone/>
            </a:pPr>
            <a:endParaRPr lang="hu-HU" b="1" dirty="0" smtClean="0">
              <a:latin typeface="Corbel" pitchFamily="34" charset="0"/>
            </a:endParaRPr>
          </a:p>
          <a:p>
            <a:pPr>
              <a:buNone/>
            </a:pPr>
            <a:r>
              <a:rPr lang="hu-HU" b="1" dirty="0" smtClean="0">
                <a:latin typeface="Corbel" pitchFamily="34" charset="0"/>
              </a:rPr>
              <a:t>SZARVAS </a:t>
            </a:r>
            <a:endParaRPr lang="hu-HU" b="1" dirty="0">
              <a:latin typeface="Corbel" pitchFamily="34" charset="0"/>
            </a:endParaRPr>
          </a:p>
          <a:p>
            <a:pPr>
              <a:buNone/>
            </a:pPr>
            <a:endParaRPr lang="hu-HU" i="1" dirty="0" smtClean="0">
              <a:latin typeface="Corbel" pitchFamily="34" charset="0"/>
            </a:endParaRPr>
          </a:p>
          <a:p>
            <a:pPr>
              <a:buNone/>
            </a:pPr>
            <a:r>
              <a:rPr lang="hu-HU" i="1" dirty="0" smtClean="0">
                <a:latin typeface="Corbel" pitchFamily="34" charset="0"/>
              </a:rPr>
              <a:t>Énekkar - </a:t>
            </a:r>
            <a:r>
              <a:rPr lang="hu-HU" dirty="0" smtClean="0">
                <a:latin typeface="Corbel" pitchFamily="34" charset="0"/>
              </a:rPr>
              <a:t>A </a:t>
            </a:r>
            <a:r>
              <a:rPr lang="hu-HU" dirty="0">
                <a:latin typeface="Corbel" pitchFamily="34" charset="0"/>
              </a:rPr>
              <a:t>meglévő közösségeink erősödését kellene elérnünk. Főként az énekkar és a családcsoportnál látok erre lehetőséget. Buzdítanunk kell a fiatal-felnőtt és a középkorú híveinket a részvételre. Bátorítani őket - nem operaénekeseknek kell lenniük. Úgy gondolom, hogy közvetlenül, személyesen kell beszélgetni a kiszemelt híveinkkel. A felhívás, hirdetés tapasztalataim alapján nem sokat ér - de erről sem kell lemondani. (Korábbi KDNP-s vezetőként jöttem rá, hogy a rendezvényeinkre, hangversenyeinkre többnyire azok jöttek el, akiket személyesen hívtam/</a:t>
            </a:r>
            <a:r>
              <a:rPr lang="hu-HU" dirty="0" err="1">
                <a:latin typeface="Corbel" pitchFamily="34" charset="0"/>
              </a:rPr>
              <a:t>tunk</a:t>
            </a:r>
            <a:r>
              <a:rPr lang="hu-HU" dirty="0">
                <a:latin typeface="Corbel" pitchFamily="34" charset="0"/>
              </a:rPr>
              <a:t> meg.) </a:t>
            </a:r>
          </a:p>
          <a:p>
            <a:pPr>
              <a:buNone/>
            </a:pPr>
            <a:r>
              <a:rPr lang="hu-HU" i="1" dirty="0" smtClean="0">
                <a:latin typeface="Corbel" pitchFamily="34" charset="0"/>
              </a:rPr>
              <a:t>Ministránsok </a:t>
            </a:r>
            <a:endParaRPr lang="hu-HU" i="1" dirty="0">
              <a:latin typeface="Corbel" pitchFamily="34" charset="0"/>
            </a:endParaRPr>
          </a:p>
          <a:p>
            <a:r>
              <a:rPr lang="hu-HU" dirty="0">
                <a:latin typeface="Corbel" pitchFamily="34" charset="0"/>
              </a:rPr>
              <a:t>Véleményem szerint próbáljunk a híveink közül egy fiatalembert megnyerni a ministránsok vezetőjének. Az ő feladata lenne annak megszervezése, hogy legalább a hétvégi és ünnepnapi miséken legyen kellő létszámú ministráns. Hozzászoktassa a kicsiket is. A nagyobb létszámból jobban kijön a miséken szükséges létszám. És persze tanítsa is őket. </a:t>
            </a:r>
          </a:p>
          <a:p>
            <a:r>
              <a:rPr lang="hu-HU" dirty="0">
                <a:latin typeface="Corbel" pitchFamily="34" charset="0"/>
              </a:rPr>
              <a:t>A hívek részvétele a nem vasárnapra eső ünnepeken: úgy gondolom, jobban ki kellene hangsúlyozni a nem vasárnapra eső ünnepeken való részvétel fontosságát. Erőteljesebben buzdítani erre a híveket, különösen, ha munkaszüneti napról van szó. Szomorú látni, hogy a templomunk búcsúján kevesebben veszünk részt, mint a vasárnapi misén, nagy része a létszámnak zarándokokból áll. A buzdítás ne csak a pap feladata legyen, hanem mindegyikünké.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hu-HU" sz="1600" i="1" dirty="0" smtClean="0">
                <a:latin typeface="Corbel" pitchFamily="34" charset="0"/>
              </a:rPr>
              <a:t>Ünnepi </a:t>
            </a:r>
            <a:r>
              <a:rPr lang="hu-HU" sz="1600" i="1" dirty="0">
                <a:latin typeface="Corbel" pitchFamily="34" charset="0"/>
              </a:rPr>
              <a:t>öltözet </a:t>
            </a:r>
          </a:p>
          <a:p>
            <a:pPr>
              <a:spcBef>
                <a:spcPts val="0"/>
              </a:spcBef>
            </a:pPr>
            <a:r>
              <a:rPr lang="hu-HU" sz="1600" dirty="0">
                <a:latin typeface="Corbel" pitchFamily="34" charset="0"/>
              </a:rPr>
              <a:t>A szentmiséken lehetőleg ünnepi öltözetben vegyünk részt. Furcsa ugyanis, hogy a pap méltóképp ünnepi öltözetben mutatja be a szentmisét, a legszebb edényekkel az oltáron, a hívek pedig úgy jelennek meg, ahogyan akár a boltba mennének, vagy a piacra. Sok esetben előfordult már, hogy vasárnap vagy ünnepen a felolvasó nem is rövidnadrágban, de ’</a:t>
            </a:r>
            <a:r>
              <a:rPr lang="hu-HU" sz="1600" dirty="0" err="1">
                <a:latin typeface="Corbel" pitchFamily="34" charset="0"/>
              </a:rPr>
              <a:t>térdnadrágban</a:t>
            </a:r>
            <a:r>
              <a:rPr lang="hu-HU" sz="1600" dirty="0">
                <a:latin typeface="Corbel" pitchFamily="34" charset="0"/>
              </a:rPr>
              <a:t>’ jött ki az </a:t>
            </a:r>
            <a:r>
              <a:rPr lang="hu-HU" sz="1600" dirty="0" err="1">
                <a:latin typeface="Corbel" pitchFamily="34" charset="0"/>
              </a:rPr>
              <a:t>ambóhoz</a:t>
            </a:r>
            <a:r>
              <a:rPr lang="hu-HU" sz="1600" dirty="0">
                <a:latin typeface="Corbel" pitchFamily="34" charset="0"/>
              </a:rPr>
              <a:t>. Láttunk-e már valakit így részt venni p|. egy esküvőn, vagy színházban, stb.? Nem nagyobb Valakihez jövünk a templomba? </a:t>
            </a:r>
          </a:p>
          <a:p>
            <a:pPr>
              <a:spcBef>
                <a:spcPts val="0"/>
              </a:spcBef>
              <a:buNone/>
            </a:pPr>
            <a:r>
              <a:rPr lang="hu-HU" sz="1600" i="1" dirty="0">
                <a:latin typeface="Corbel" pitchFamily="34" charset="0"/>
              </a:rPr>
              <a:t>Kiscsoportok létrehozása </a:t>
            </a:r>
          </a:p>
          <a:p>
            <a:pPr>
              <a:spcBef>
                <a:spcPts val="0"/>
              </a:spcBef>
            </a:pPr>
            <a:r>
              <a:rPr lang="hu-HU" sz="1600" dirty="0">
                <a:latin typeface="Corbel" pitchFamily="34" charset="0"/>
              </a:rPr>
              <a:t>Ez nem teljesen az én ötletem, de én nagyon jónak tartom. Néhány önkéntes vezetővel meg kellene szervezni a hívekből a 4-6, esetleg 8 fős csoportokat. A csoport-tevékenység abból állna, hogy átbeszélnék a vasárnapi olvasmányt, szentleckét, evangéliumot, a szentbeszédet figyelembe véve. Nem teológiai okfejtésekre gondolok itt, hanem beszélgetésekre, hogy ezeket hogyan éljék meg a hétköznapokban. Olyan keveset beszélgetnek az emberek - a hívők is - a hitről, Istenről, a vallásról. </a:t>
            </a:r>
          </a:p>
          <a:p>
            <a:pPr>
              <a:spcBef>
                <a:spcPts val="0"/>
              </a:spcBef>
            </a:pPr>
            <a:r>
              <a:rPr lang="hu-HU" sz="1600" dirty="0">
                <a:latin typeface="Corbel" pitchFamily="34" charset="0"/>
              </a:rPr>
              <a:t>Azon még gondolkodni kellene, hogyan lehetne ezt kivitelezni, a helyét, idejét. Minden kiscsoportnak kell, hogy legyen vezetője. 6-8 főnél ne legyen több benne, ha felszaporodik, osztódni kell. Bárki bármelyikben részt vehet, de jó lenne, ha nem ’</a:t>
            </a:r>
            <a:r>
              <a:rPr lang="hu-HU" sz="1600" dirty="0" err="1">
                <a:latin typeface="Corbel" pitchFamily="34" charset="0"/>
              </a:rPr>
              <a:t>átjáróházak</a:t>
            </a:r>
            <a:r>
              <a:rPr lang="hu-HU" sz="1600" dirty="0">
                <a:latin typeface="Corbel" pitchFamily="34" charset="0"/>
              </a:rPr>
              <a:t>’ lennének ezek a kiscsoportok. Célszerű lenne hetente beszélgetni. </a:t>
            </a:r>
            <a:r>
              <a:rPr lang="hu-HU" sz="1600" dirty="0" smtClean="0">
                <a:latin typeface="Corbel" pitchFamily="34" charset="0"/>
              </a:rPr>
              <a:t>Fontos</a:t>
            </a:r>
            <a:r>
              <a:rPr lang="hu-HU" sz="1600" dirty="0">
                <a:latin typeface="Corbel" pitchFamily="34" charset="0"/>
              </a:rPr>
              <a:t>, hogy a vezető kézben tartsa a beszélgetés fonalát. Ne pletykálkodássá váljon, lényegre törő legyen, egyes hívők ne nyújtsák hosszúra a mondandójukat. </a:t>
            </a:r>
            <a:r>
              <a:rPr lang="hu-HU" sz="1600" dirty="0" smtClean="0">
                <a:latin typeface="Corbel" pitchFamily="34" charset="0"/>
              </a:rPr>
              <a:t>Ez </a:t>
            </a:r>
            <a:r>
              <a:rPr lang="hu-HU" sz="1600" dirty="0">
                <a:latin typeface="Corbel" pitchFamily="34" charset="0"/>
              </a:rPr>
              <a:t>a kiscsoportos beszélgetés esetenként arra is jó, hogy megismerjék egymást a hívek, ki szorul rá segítségre, stb. </a:t>
            </a:r>
          </a:p>
          <a:p>
            <a:pPr>
              <a:spcBef>
                <a:spcPts val="0"/>
              </a:spcBef>
            </a:pPr>
            <a:r>
              <a:rPr lang="hu-HU" sz="1600" dirty="0">
                <a:latin typeface="Corbel" pitchFamily="34" charset="0"/>
              </a:rPr>
              <a:t>A későbbiekben jó lenne arra lehetőséget teremteni arra, hogy a szentmise után a plébánián egy félórát, órát lehetne beszélgetni egy kávé, tea mellett (a misén hallottakról). Kísérletképpen egy-két kiscsoporttal lehetne kezdeni. Ha jó az ötlet, részletesen ki lehetne dolgozni az elképzelést.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hu-HU" dirty="0"/>
          </a:p>
          <a:p>
            <a:r>
              <a:rPr lang="hu-HU" dirty="0"/>
              <a:t> Sokan vannak a környezetünkben olyanok, akikkel együtt voltunk elsőáldozók, bérmálkozók, vagy fiatal felnőtt korunkban még jártak templomba is. Találkozunk velük, szóba elegyedünk velük. Ilyenkor meg lehetne említeni, hogy emlékszel? - Pl. milyen sokan voltunk, mikor a diákmise után fényképeztek minket, a templom falánál alig fértünk el, talán százötvenen is voltunk… hallottad, milyen ünnepünk lesz most?...nagyon érdekes előadás lesz most, el tudnátok jönni?...stb. </a:t>
            </a:r>
          </a:p>
          <a:p>
            <a:r>
              <a:rPr lang="hu-HU" dirty="0"/>
              <a:t>Majd biztos mondják, hogy a tudomány már meghaladta ezeket, stb. Akkor majd lehet barátságosan elmondani, hogy a tudomány bizony csak a természet törvényeit tudja kutatni, amiket valójában Isten alkotott, lehet hivatkozni </a:t>
            </a:r>
            <a:r>
              <a:rPr lang="hu-HU" i="1" dirty="0"/>
              <a:t>Francis S. Collins: Isten </a:t>
            </a:r>
            <a:r>
              <a:rPr lang="hu-HU" i="1" dirty="0" err="1"/>
              <a:t>ábécéjé-re</a:t>
            </a:r>
            <a:r>
              <a:rPr lang="hu-HU" i="1" dirty="0"/>
              <a:t> (a ma élő legnagyobb tudósok egyike, ,,a tudós érveit" sorolja fel könyvében - az ember teljes génkészletét feltérképező projekt vezetője), és sok más mélyen hívő tudósra, nem utolsó sorban az őszi Katekézisen hallottakra.</a:t>
            </a:r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u-HU" sz="1600" b="1" smtClean="0">
                <a:latin typeface="Corbel" pitchFamily="34" charset="0"/>
              </a:rPr>
              <a:t>CSABACSŰD </a:t>
            </a:r>
          </a:p>
          <a:p>
            <a:pPr>
              <a:buNone/>
            </a:pPr>
            <a:endParaRPr lang="hu-HU" sz="1600" b="1" dirty="0">
              <a:latin typeface="Corbel" pitchFamily="34" charset="0"/>
            </a:endParaRPr>
          </a:p>
          <a:p>
            <a:r>
              <a:rPr lang="hu-HU" sz="1600" dirty="0">
                <a:latin typeface="Corbel" pitchFamily="34" charset="0"/>
              </a:rPr>
              <a:t>Csabacsűdön szerintem legfontosabb dolog a hívek számának növelése: a nyolcvanas évek elejéig - emlékeim szerint - a faluban igen erős katolikus közösség létezett. A II. </a:t>
            </a:r>
            <a:r>
              <a:rPr lang="hu-HU" sz="1600" dirty="0" err="1">
                <a:latin typeface="Corbel" pitchFamily="34" charset="0"/>
              </a:rPr>
              <a:t>vh</a:t>
            </a:r>
            <a:r>
              <a:rPr lang="hu-HU" sz="1600" dirty="0">
                <a:latin typeface="Corbel" pitchFamily="34" charset="0"/>
              </a:rPr>
              <a:t>. után ide telepített felvidékiek alkották ennek a közösségnek a zömét. Kérésükre és közreműködésükkel vásárolták meg a ma kápolnaként használt épületet, amit a korábbi tulajdonosa asztalos műhelynek és lakóháznak épített. </a:t>
            </a:r>
          </a:p>
          <a:p>
            <a:r>
              <a:rPr lang="hu-HU" sz="1600" dirty="0">
                <a:latin typeface="Corbel" pitchFamily="34" charset="0"/>
              </a:rPr>
              <a:t>Az akkori katolikus közösség tagjainak jelentős hányada az erőszakos téeszesítés miatt elköltözött Csabacsűdről. És az itt maradt telepesek nagy része már nem él. A leszármazottak második generációjából lehetne még visszahozni némelyeket. Olyan személyt kellene felkutatni, aki ismerheti ezeket a hitüktől eltávolodott leszármazottakat. </a:t>
            </a:r>
          </a:p>
          <a:p>
            <a:r>
              <a:rPr lang="hu-HU" sz="1600" dirty="0">
                <a:latin typeface="Corbel" pitchFamily="34" charset="0"/>
              </a:rPr>
              <a:t>Gondoltam pl. arra, hogy a kápolna közösségi termeiben szervezni lehetne egy kiállítást a valamikori felvidékiek fellelhető korabeli dokumentumaiból. Előadást tartani az áttelepítésről (erről elég sok leírás, elérhető dokumentum, kisfilm létezik). A még itt élők birtokában lévő korabeli fotók, iratok, stb. összegyűjtését meg lehetne szervezni hirdetésekkel (</a:t>
            </a:r>
            <a:r>
              <a:rPr lang="hu-HU" sz="1600" dirty="0" err="1">
                <a:latin typeface="Corbel" pitchFamily="34" charset="0"/>
              </a:rPr>
              <a:t>Facebook</a:t>
            </a:r>
            <a:r>
              <a:rPr lang="hu-HU" sz="1600" dirty="0">
                <a:latin typeface="Corbel" pitchFamily="34" charset="0"/>
              </a:rPr>
              <a:t>, </a:t>
            </a:r>
            <a:r>
              <a:rPr lang="hu-HU" sz="1600" dirty="0" err="1">
                <a:latin typeface="Corbel" pitchFamily="34" charset="0"/>
              </a:rPr>
              <a:t>Newjság</a:t>
            </a:r>
            <a:r>
              <a:rPr lang="hu-HU" sz="1600" dirty="0">
                <a:latin typeface="Corbel" pitchFamily="34" charset="0"/>
              </a:rPr>
              <a:t>, stb.). Ha megfelelő mennyiségű és értékű dokumentum összegyűlne, azt egy, a témához kapcsolódó alkalom (pl. a Felvidékről kitelepítettek emléknapja: ápr. 12.), vagy egy ünnep időpontjában lehetne kiállítani, összekapcsolva egy szentmisével. </a:t>
            </a:r>
          </a:p>
          <a:p>
            <a:r>
              <a:rPr lang="hu-HU" sz="1600" dirty="0">
                <a:latin typeface="Corbel" pitchFamily="34" charset="0"/>
              </a:rPr>
              <a:t>Gondolom, akik eljuttatnak valamit a kiállításhoz, azok el is jönnek az ünnepségre, természetesen mások is, akiket érdekel a téma. </a:t>
            </a:r>
          </a:p>
          <a:p>
            <a:r>
              <a:rPr lang="hu-HU" sz="1600" dirty="0">
                <a:latin typeface="Corbel" pitchFamily="34" charset="0"/>
              </a:rPr>
              <a:t>Talán így informálódhatnánk mi is, kik azok, akiket meg lehetne nyerni a közösségnek. Tovább lehetne gondolni a rendelkezésünkre álló közösségi terek kihasználását is.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Egyéni 11. sém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19E90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</TotalTime>
  <Words>1367</Words>
  <Application>Microsoft Office PowerPoint</Application>
  <PresentationFormat>Diavetítés a képernyőre (4:3 oldalarány)</PresentationFormat>
  <Paragraphs>45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Loggia</vt:lpstr>
      <vt:lpstr>  PLÉBÁNIAMISSZIÓ, SZARVAS, 2025  – beérkezett javaslatok, ötletek, tervek</vt:lpstr>
      <vt:lpstr>2. dia</vt:lpstr>
      <vt:lpstr>3. dia</vt:lpstr>
      <vt:lpstr>Függelék</vt:lpstr>
      <vt:lpstr>5. dia</vt:lpstr>
      <vt:lpstr>6. dia</vt:lpstr>
      <vt:lpstr>7. dia</vt:lpstr>
      <vt:lpstr>8.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PLÉBÁNIAMISSZIÓ, SZARVAS, 2025  – beérkezett javaslatok, ötletek, tervek</dc:title>
  <dc:creator>emachines2</dc:creator>
  <cp:lastModifiedBy>emachines2</cp:lastModifiedBy>
  <cp:revision>3</cp:revision>
  <dcterms:created xsi:type="dcterms:W3CDTF">2025-10-19T16:38:32Z</dcterms:created>
  <dcterms:modified xsi:type="dcterms:W3CDTF">2025-10-19T16:49:13Z</dcterms:modified>
</cp:coreProperties>
</file>