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9A84F8-F9A8-4700-8403-1B71BF861C72}" type="doc">
      <dgm:prSet loTypeId="urn:microsoft.com/office/officeart/2005/8/layout/hList3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F1D4E366-BD86-493F-BE97-DD0A3597678A}">
      <dgm:prSet phldrT="[Szöveg]"/>
      <dgm:spPr/>
      <dgm:t>
        <a:bodyPr/>
        <a:lstStyle/>
        <a:p>
          <a:r>
            <a:rPr lang="hu-HU" b="1" u="none" dirty="0" smtClean="0">
              <a:solidFill>
                <a:schemeClr val="tx1"/>
              </a:solidFill>
              <a:latin typeface="Corbel" pitchFamily="34" charset="0"/>
            </a:rPr>
            <a:t>ERŐSSÉGEINK, KIHÍVÁSAINK, LEHETŐSÉGEINK… ÉS KOCKÁZATOK</a:t>
          </a:r>
          <a:endParaRPr lang="hu-HU" u="none" dirty="0">
            <a:solidFill>
              <a:schemeClr val="tx1"/>
            </a:solidFill>
            <a:latin typeface="Corbel" pitchFamily="34" charset="0"/>
          </a:endParaRPr>
        </a:p>
      </dgm:t>
    </dgm:pt>
    <dgm:pt modelId="{A6E827DB-2EFC-48A9-A5CF-0CA06EC172F2}" type="parTrans" cxnId="{4095137D-C8D0-40CA-880E-93741C5B8633}">
      <dgm:prSet/>
      <dgm:spPr/>
      <dgm:t>
        <a:bodyPr/>
        <a:lstStyle/>
        <a:p>
          <a:endParaRPr lang="hu-HU"/>
        </a:p>
      </dgm:t>
    </dgm:pt>
    <dgm:pt modelId="{4BFCF739-4D81-44C0-BE5D-C66AC320785C}" type="sibTrans" cxnId="{4095137D-C8D0-40CA-880E-93741C5B8633}">
      <dgm:prSet/>
      <dgm:spPr/>
      <dgm:t>
        <a:bodyPr/>
        <a:lstStyle/>
        <a:p>
          <a:endParaRPr lang="hu-HU"/>
        </a:p>
      </dgm:t>
    </dgm:pt>
    <dgm:pt modelId="{3F5CD375-1A4F-4F35-9CF4-093A0A7CFC49}">
      <dgm:prSet phldrT="[Szöveg]"/>
      <dgm:spPr/>
      <dgm:t>
        <a:bodyPr/>
        <a:lstStyle/>
        <a:p>
          <a:r>
            <a:rPr lang="hu-HU" u="sng" dirty="0" smtClean="0"/>
            <a:t>Erősségek:</a:t>
          </a:r>
          <a:endParaRPr lang="hu-HU" dirty="0" smtClean="0"/>
        </a:p>
        <a:p>
          <a:r>
            <a:rPr lang="hu-HU" dirty="0" smtClean="0"/>
            <a:t>Jó hálózati munka kialakítása</a:t>
          </a:r>
        </a:p>
        <a:p>
          <a:r>
            <a:rPr lang="hu-HU" dirty="0" smtClean="0"/>
            <a:t>A ’</a:t>
          </a:r>
          <a:r>
            <a:rPr lang="hu-HU" dirty="0" err="1" smtClean="0"/>
            <a:t>bizonyosság</a:t>
          </a:r>
          <a:r>
            <a:rPr lang="hu-HU" dirty="0" smtClean="0"/>
            <a:t>’ csak egységben működik</a:t>
          </a:r>
        </a:p>
        <a:p>
          <a:r>
            <a:rPr lang="hu-HU" dirty="0" smtClean="0"/>
            <a:t>Akarat, hogy valamit közösen csináljunk </a:t>
          </a:r>
          <a:r>
            <a:rPr lang="hu-HU" dirty="0" smtClean="0">
              <a:latin typeface="Corbel" pitchFamily="34" charset="0"/>
            </a:rPr>
            <a:t>me</a:t>
          </a:r>
          <a:r>
            <a:rPr lang="hu-HU" dirty="0" smtClean="0"/>
            <a:t>g</a:t>
          </a:r>
        </a:p>
        <a:p>
          <a:r>
            <a:rPr lang="hu-HU" dirty="0" smtClean="0"/>
            <a:t>Közösségi szellem megerősítése: a plébánia életének számos területét érintő jó baráti és munkakapcsolatok alakuljanak ki</a:t>
          </a:r>
        </a:p>
        <a:p>
          <a:r>
            <a:rPr lang="hu-HU" dirty="0" smtClean="0"/>
            <a:t>Jó ötletek</a:t>
          </a:r>
        </a:p>
        <a:p>
          <a:r>
            <a:rPr lang="hu-HU" dirty="0" smtClean="0"/>
            <a:t>Különböző program-ajánlatok</a:t>
          </a:r>
          <a:endParaRPr lang="hu-HU" dirty="0"/>
        </a:p>
      </dgm:t>
    </dgm:pt>
    <dgm:pt modelId="{43504325-3F18-499A-AA01-62D20D89910A}" type="parTrans" cxnId="{96B60A0D-AE17-47C0-8B8A-24F5C41E70FF}">
      <dgm:prSet/>
      <dgm:spPr/>
      <dgm:t>
        <a:bodyPr/>
        <a:lstStyle/>
        <a:p>
          <a:endParaRPr lang="hu-HU"/>
        </a:p>
      </dgm:t>
    </dgm:pt>
    <dgm:pt modelId="{B1C9369B-226D-429E-A45E-A7685BEACD27}" type="sibTrans" cxnId="{96B60A0D-AE17-47C0-8B8A-24F5C41E70FF}">
      <dgm:prSet/>
      <dgm:spPr/>
      <dgm:t>
        <a:bodyPr/>
        <a:lstStyle/>
        <a:p>
          <a:endParaRPr lang="hu-HU"/>
        </a:p>
      </dgm:t>
    </dgm:pt>
    <dgm:pt modelId="{608D51FB-EFE3-4303-83A3-3C75DC6595C6}">
      <dgm:prSet phldrT="[Szöveg]"/>
      <dgm:spPr/>
      <dgm:t>
        <a:bodyPr/>
        <a:lstStyle/>
        <a:p>
          <a:r>
            <a:rPr lang="hu-HU" u="sng" dirty="0" smtClean="0"/>
            <a:t>Kockázatok:</a:t>
          </a:r>
          <a:endParaRPr lang="hu-HU" dirty="0" smtClean="0"/>
        </a:p>
        <a:p>
          <a:r>
            <a:rPr lang="hu-HU" dirty="0" smtClean="0"/>
            <a:t>Folyamatos információközlés biztosítása</a:t>
          </a:r>
        </a:p>
        <a:p>
          <a:r>
            <a:rPr lang="hu-HU" dirty="0" smtClean="0"/>
            <a:t>A liturgikus alkalmak és a közösségi rendezvények ésszerű, kiegyensúlyozott beosztása</a:t>
          </a:r>
        </a:p>
        <a:p>
          <a:r>
            <a:rPr lang="hu-HU" dirty="0" smtClean="0"/>
            <a:t>A közösség egyes rétegeinek és tagjainak figyelmen kívül hagyása veszélyt hordoz magában</a:t>
          </a:r>
          <a:endParaRPr lang="hu-HU" dirty="0"/>
        </a:p>
      </dgm:t>
    </dgm:pt>
    <dgm:pt modelId="{D44C7642-4770-402E-8EF5-D509707AD232}" type="parTrans" cxnId="{C1097D87-DABF-41E5-A6B1-1C0431E321E3}">
      <dgm:prSet/>
      <dgm:spPr/>
      <dgm:t>
        <a:bodyPr/>
        <a:lstStyle/>
        <a:p>
          <a:endParaRPr lang="hu-HU"/>
        </a:p>
      </dgm:t>
    </dgm:pt>
    <dgm:pt modelId="{5EBBFF19-A0B1-4A3A-B7F4-8B48E98C5B90}" type="sibTrans" cxnId="{C1097D87-DABF-41E5-A6B1-1C0431E321E3}">
      <dgm:prSet/>
      <dgm:spPr/>
      <dgm:t>
        <a:bodyPr/>
        <a:lstStyle/>
        <a:p>
          <a:endParaRPr lang="hu-HU"/>
        </a:p>
      </dgm:t>
    </dgm:pt>
    <dgm:pt modelId="{58988960-1AF0-44BB-B1E8-C3858057C5B8}">
      <dgm:prSet/>
      <dgm:spPr/>
      <dgm:t>
        <a:bodyPr/>
        <a:lstStyle/>
        <a:p>
          <a:r>
            <a:rPr lang="hu-HU" u="sng" dirty="0" smtClean="0"/>
            <a:t>Kihívások:</a:t>
          </a:r>
          <a:endParaRPr lang="hu-HU" dirty="0" smtClean="0"/>
        </a:p>
        <a:p>
          <a:r>
            <a:rPr lang="hu-HU" dirty="0" smtClean="0"/>
            <a:t>Az Evangéliumot elvinni az emberekhez, akik kívül vannak a ’</a:t>
          </a:r>
          <a:r>
            <a:rPr lang="hu-HU" dirty="0" err="1" smtClean="0"/>
            <a:t>rendszeren</a:t>
          </a:r>
          <a:r>
            <a:rPr lang="hu-HU" dirty="0" smtClean="0"/>
            <a:t>’</a:t>
          </a:r>
        </a:p>
        <a:p>
          <a:r>
            <a:rPr lang="hu-HU" dirty="0" smtClean="0"/>
            <a:t>Az Egyházat látogató személyek egyre kevesebben vannak – megszólítás lehetőségei</a:t>
          </a:r>
        </a:p>
        <a:p>
          <a:r>
            <a:rPr lang="hu-HU" dirty="0" smtClean="0"/>
            <a:t>A munkatársak túlterheltek – megosztott feladatkörök</a:t>
          </a:r>
        </a:p>
        <a:p>
          <a:r>
            <a:rPr lang="hu-HU" dirty="0" smtClean="0"/>
            <a:t>A munka csak együttes tervezéssel lehetséges</a:t>
          </a:r>
          <a:endParaRPr lang="hu-HU" dirty="0"/>
        </a:p>
      </dgm:t>
    </dgm:pt>
    <dgm:pt modelId="{33053D09-8C87-45C9-88BE-4B183637E801}" type="parTrans" cxnId="{86E06644-EC6D-4B20-80AD-B7E2A292E597}">
      <dgm:prSet/>
      <dgm:spPr/>
      <dgm:t>
        <a:bodyPr/>
        <a:lstStyle/>
        <a:p>
          <a:endParaRPr lang="hu-HU"/>
        </a:p>
      </dgm:t>
    </dgm:pt>
    <dgm:pt modelId="{26558374-4841-41A9-A2BC-223570E1C42F}" type="sibTrans" cxnId="{86E06644-EC6D-4B20-80AD-B7E2A292E597}">
      <dgm:prSet/>
      <dgm:spPr/>
      <dgm:t>
        <a:bodyPr/>
        <a:lstStyle/>
        <a:p>
          <a:endParaRPr lang="hu-HU"/>
        </a:p>
      </dgm:t>
    </dgm:pt>
    <dgm:pt modelId="{0E6F483E-EB11-486F-96E7-64EC1E3AF304}">
      <dgm:prSet custT="1"/>
      <dgm:spPr/>
      <dgm:t>
        <a:bodyPr/>
        <a:lstStyle/>
        <a:p>
          <a:pPr algn="ctr"/>
          <a:endParaRPr lang="hu-HU" sz="1300" u="sng" dirty="0" smtClean="0"/>
        </a:p>
        <a:p>
          <a:pPr algn="ctr"/>
          <a:endParaRPr lang="hu-HU" sz="1300" u="sng" dirty="0" smtClean="0"/>
        </a:p>
        <a:p>
          <a:pPr algn="ctr"/>
          <a:r>
            <a:rPr lang="hu-HU" sz="1300" u="sng" dirty="0" smtClean="0"/>
            <a:t>Lehetőségek:</a:t>
          </a:r>
          <a:endParaRPr lang="hu-HU" sz="1300" dirty="0" smtClean="0"/>
        </a:p>
        <a:p>
          <a:pPr algn="ctr"/>
          <a:r>
            <a:rPr lang="hu-HU" sz="1300" dirty="0" smtClean="0"/>
            <a:t>A plébániát átható közös gondolkodás és cselekvési terv</a:t>
          </a:r>
        </a:p>
        <a:p>
          <a:pPr algn="ctr"/>
          <a:r>
            <a:rPr lang="hu-HU" sz="1300" dirty="0" smtClean="0"/>
            <a:t>A liturgikus ünnepek valódi közösségi együttlétek legyenek - „NAGY CSALÁD”</a:t>
          </a:r>
          <a:r>
            <a:rPr lang="hu-HU" sz="1300" dirty="0" err="1" smtClean="0"/>
            <a:t>-érzet</a:t>
          </a:r>
          <a:endParaRPr lang="hu-HU" sz="1300" dirty="0" smtClean="0"/>
        </a:p>
        <a:p>
          <a:pPr algn="ctr"/>
          <a:r>
            <a:rPr lang="hu-HU" sz="1300" dirty="0" smtClean="0"/>
            <a:t>Tanulnunk kell egymástól</a:t>
          </a:r>
          <a:endParaRPr lang="hu-HU" sz="1300" dirty="0"/>
        </a:p>
      </dgm:t>
    </dgm:pt>
    <dgm:pt modelId="{3B887A7D-E3A2-4E67-8A7D-9E889EA9F2D5}" type="parTrans" cxnId="{7C63572F-5983-4FF0-B441-E53B9580AF44}">
      <dgm:prSet/>
      <dgm:spPr/>
      <dgm:t>
        <a:bodyPr/>
        <a:lstStyle/>
        <a:p>
          <a:endParaRPr lang="hu-HU"/>
        </a:p>
      </dgm:t>
    </dgm:pt>
    <dgm:pt modelId="{F465CB48-B207-48C7-B78F-56637FA58F77}" type="sibTrans" cxnId="{7C63572F-5983-4FF0-B441-E53B9580AF44}">
      <dgm:prSet/>
      <dgm:spPr/>
      <dgm:t>
        <a:bodyPr/>
        <a:lstStyle/>
        <a:p>
          <a:endParaRPr lang="hu-HU"/>
        </a:p>
      </dgm:t>
    </dgm:pt>
    <dgm:pt modelId="{AA042879-F5A1-4BE4-ACAC-1E7CC3CD8BCF}" type="pres">
      <dgm:prSet presAssocID="{0B9A84F8-F9A8-4700-8403-1B71BF861C7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94A445F2-E687-43DB-B516-34EB45AAFE7C}" type="pres">
      <dgm:prSet presAssocID="{F1D4E366-BD86-493F-BE97-DD0A3597678A}" presName="roof" presStyleLbl="dkBgShp" presStyleIdx="0" presStyleCnt="2"/>
      <dgm:spPr/>
      <dgm:t>
        <a:bodyPr/>
        <a:lstStyle/>
        <a:p>
          <a:endParaRPr lang="hu-HU"/>
        </a:p>
      </dgm:t>
    </dgm:pt>
    <dgm:pt modelId="{4D45E198-6D6F-4DDD-97D9-97114D2E66D6}" type="pres">
      <dgm:prSet presAssocID="{F1D4E366-BD86-493F-BE97-DD0A3597678A}" presName="pillars" presStyleCnt="0"/>
      <dgm:spPr/>
    </dgm:pt>
    <dgm:pt modelId="{7B0E6640-4570-4FC2-AC05-1589A7E73FAA}" type="pres">
      <dgm:prSet presAssocID="{F1D4E366-BD86-493F-BE97-DD0A3597678A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6B978EA-0309-44C2-BFFD-B14ED1931DE3}" type="pres">
      <dgm:prSet presAssocID="{58988960-1AF0-44BB-B1E8-C3858057C5B8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06BCDA2-F904-4504-A193-A822DB35EF0D}" type="pres">
      <dgm:prSet presAssocID="{0E6F483E-EB11-486F-96E7-64EC1E3AF304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B7B1643-C555-40A0-AE4B-F09332E90797}" type="pres">
      <dgm:prSet presAssocID="{608D51FB-EFE3-4303-83A3-3C75DC6595C6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876E78E-2674-43C7-8E19-7D160A7B3CA9}" type="pres">
      <dgm:prSet presAssocID="{F1D4E366-BD86-493F-BE97-DD0A3597678A}" presName="base" presStyleLbl="dkBgShp" presStyleIdx="1" presStyleCnt="2"/>
      <dgm:spPr/>
    </dgm:pt>
  </dgm:ptLst>
  <dgm:cxnLst>
    <dgm:cxn modelId="{0DC324E2-7134-4263-880F-4D8B74851E37}" type="presOf" srcId="{58988960-1AF0-44BB-B1E8-C3858057C5B8}" destId="{16B978EA-0309-44C2-BFFD-B14ED1931DE3}" srcOrd="0" destOrd="0" presId="urn:microsoft.com/office/officeart/2005/8/layout/hList3"/>
    <dgm:cxn modelId="{96B60A0D-AE17-47C0-8B8A-24F5C41E70FF}" srcId="{F1D4E366-BD86-493F-BE97-DD0A3597678A}" destId="{3F5CD375-1A4F-4F35-9CF4-093A0A7CFC49}" srcOrd="0" destOrd="0" parTransId="{43504325-3F18-499A-AA01-62D20D89910A}" sibTransId="{B1C9369B-226D-429E-A45E-A7685BEACD27}"/>
    <dgm:cxn modelId="{86E06644-EC6D-4B20-80AD-B7E2A292E597}" srcId="{F1D4E366-BD86-493F-BE97-DD0A3597678A}" destId="{58988960-1AF0-44BB-B1E8-C3858057C5B8}" srcOrd="1" destOrd="0" parTransId="{33053D09-8C87-45C9-88BE-4B183637E801}" sibTransId="{26558374-4841-41A9-A2BC-223570E1C42F}"/>
    <dgm:cxn modelId="{9BAFE401-BFDC-43A2-8AA4-2F5C8450FA7A}" type="presOf" srcId="{0B9A84F8-F9A8-4700-8403-1B71BF861C72}" destId="{AA042879-F5A1-4BE4-ACAC-1E7CC3CD8BCF}" srcOrd="0" destOrd="0" presId="urn:microsoft.com/office/officeart/2005/8/layout/hList3"/>
    <dgm:cxn modelId="{C1097D87-DABF-41E5-A6B1-1C0431E321E3}" srcId="{F1D4E366-BD86-493F-BE97-DD0A3597678A}" destId="{608D51FB-EFE3-4303-83A3-3C75DC6595C6}" srcOrd="3" destOrd="0" parTransId="{D44C7642-4770-402E-8EF5-D509707AD232}" sibTransId="{5EBBFF19-A0B1-4A3A-B7F4-8B48E98C5B90}"/>
    <dgm:cxn modelId="{4095137D-C8D0-40CA-880E-93741C5B8633}" srcId="{0B9A84F8-F9A8-4700-8403-1B71BF861C72}" destId="{F1D4E366-BD86-493F-BE97-DD0A3597678A}" srcOrd="0" destOrd="0" parTransId="{A6E827DB-2EFC-48A9-A5CF-0CA06EC172F2}" sibTransId="{4BFCF739-4D81-44C0-BE5D-C66AC320785C}"/>
    <dgm:cxn modelId="{D681124D-326D-40A9-8C63-1E1B69756769}" type="presOf" srcId="{F1D4E366-BD86-493F-BE97-DD0A3597678A}" destId="{94A445F2-E687-43DB-B516-34EB45AAFE7C}" srcOrd="0" destOrd="0" presId="urn:microsoft.com/office/officeart/2005/8/layout/hList3"/>
    <dgm:cxn modelId="{5BBC9D98-5716-4858-9993-7DA52D24EFC0}" type="presOf" srcId="{0E6F483E-EB11-486F-96E7-64EC1E3AF304}" destId="{706BCDA2-F904-4504-A193-A822DB35EF0D}" srcOrd="0" destOrd="0" presId="urn:microsoft.com/office/officeart/2005/8/layout/hList3"/>
    <dgm:cxn modelId="{B92F6699-C8C9-43F5-BDBC-450332BA9770}" type="presOf" srcId="{608D51FB-EFE3-4303-83A3-3C75DC6595C6}" destId="{2B7B1643-C555-40A0-AE4B-F09332E90797}" srcOrd="0" destOrd="0" presId="urn:microsoft.com/office/officeart/2005/8/layout/hList3"/>
    <dgm:cxn modelId="{7C63572F-5983-4FF0-B441-E53B9580AF44}" srcId="{F1D4E366-BD86-493F-BE97-DD0A3597678A}" destId="{0E6F483E-EB11-486F-96E7-64EC1E3AF304}" srcOrd="2" destOrd="0" parTransId="{3B887A7D-E3A2-4E67-8A7D-9E889EA9F2D5}" sibTransId="{F465CB48-B207-48C7-B78F-56637FA58F77}"/>
    <dgm:cxn modelId="{7470E3E8-9A45-4D75-AE80-FBD936044E54}" type="presOf" srcId="{3F5CD375-1A4F-4F35-9CF4-093A0A7CFC49}" destId="{7B0E6640-4570-4FC2-AC05-1589A7E73FAA}" srcOrd="0" destOrd="0" presId="urn:microsoft.com/office/officeart/2005/8/layout/hList3"/>
    <dgm:cxn modelId="{2BE64C0C-2575-47AF-8819-D20DB77E6CDD}" type="presParOf" srcId="{AA042879-F5A1-4BE4-ACAC-1E7CC3CD8BCF}" destId="{94A445F2-E687-43DB-B516-34EB45AAFE7C}" srcOrd="0" destOrd="0" presId="urn:microsoft.com/office/officeart/2005/8/layout/hList3"/>
    <dgm:cxn modelId="{6E8DEC63-05DB-43BA-8CEA-16C9A906BD44}" type="presParOf" srcId="{AA042879-F5A1-4BE4-ACAC-1E7CC3CD8BCF}" destId="{4D45E198-6D6F-4DDD-97D9-97114D2E66D6}" srcOrd="1" destOrd="0" presId="urn:microsoft.com/office/officeart/2005/8/layout/hList3"/>
    <dgm:cxn modelId="{47746CC4-A92E-482B-85E4-BDF8AD129DE9}" type="presParOf" srcId="{4D45E198-6D6F-4DDD-97D9-97114D2E66D6}" destId="{7B0E6640-4570-4FC2-AC05-1589A7E73FAA}" srcOrd="0" destOrd="0" presId="urn:microsoft.com/office/officeart/2005/8/layout/hList3"/>
    <dgm:cxn modelId="{985BB06C-B5DA-497E-8983-EB772D11461A}" type="presParOf" srcId="{4D45E198-6D6F-4DDD-97D9-97114D2E66D6}" destId="{16B978EA-0309-44C2-BFFD-B14ED1931DE3}" srcOrd="1" destOrd="0" presId="urn:microsoft.com/office/officeart/2005/8/layout/hList3"/>
    <dgm:cxn modelId="{50DD09FC-3FD0-4ABC-8D35-F9188D1B1ACE}" type="presParOf" srcId="{4D45E198-6D6F-4DDD-97D9-97114D2E66D6}" destId="{706BCDA2-F904-4504-A193-A822DB35EF0D}" srcOrd="2" destOrd="0" presId="urn:microsoft.com/office/officeart/2005/8/layout/hList3"/>
    <dgm:cxn modelId="{0B1C9C55-4211-4103-B266-7C22C6D4919E}" type="presParOf" srcId="{4D45E198-6D6F-4DDD-97D9-97114D2E66D6}" destId="{2B7B1643-C555-40A0-AE4B-F09332E90797}" srcOrd="3" destOrd="0" presId="urn:microsoft.com/office/officeart/2005/8/layout/hList3"/>
    <dgm:cxn modelId="{90BC4D00-45C2-43BB-BC78-181F561F9F56}" type="presParOf" srcId="{AA042879-F5A1-4BE4-ACAC-1E7CC3CD8BCF}" destId="{A876E78E-2674-43C7-8E19-7D160A7B3CA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DF6992-759A-4979-A6C3-0382B2828CFF}" type="doc">
      <dgm:prSet loTypeId="urn:microsoft.com/office/officeart/2005/8/layout/hList3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AE5BABB0-183A-4213-96EE-512E04DBC79F}">
      <dgm:prSet phldrT="[Szöveg]"/>
      <dgm:spPr/>
      <dgm:t>
        <a:bodyPr/>
        <a:lstStyle/>
        <a:p>
          <a:r>
            <a:rPr lang="hu-HU" b="1" u="none" dirty="0" smtClean="0">
              <a:solidFill>
                <a:schemeClr val="tx1"/>
              </a:solidFill>
              <a:latin typeface="Corbel" pitchFamily="34" charset="0"/>
            </a:rPr>
            <a:t>KARIZMÁINK, TEHETSÉGÜNK… ÉS MOTIVÁLTSÁGUNK</a:t>
          </a:r>
          <a:endParaRPr lang="hu-HU" u="none" dirty="0">
            <a:solidFill>
              <a:schemeClr val="tx1"/>
            </a:solidFill>
            <a:latin typeface="Corbel" pitchFamily="34" charset="0"/>
          </a:endParaRPr>
        </a:p>
      </dgm:t>
    </dgm:pt>
    <dgm:pt modelId="{B34FAA00-A39F-45C0-8E5C-345A4726399F}" type="parTrans" cxnId="{9E4216EF-F2ED-47C6-9C34-729A6A1600A3}">
      <dgm:prSet/>
      <dgm:spPr/>
      <dgm:t>
        <a:bodyPr/>
        <a:lstStyle/>
        <a:p>
          <a:endParaRPr lang="hu-HU"/>
        </a:p>
      </dgm:t>
    </dgm:pt>
    <dgm:pt modelId="{B8ABCFCC-97B8-4AF1-8AB7-C02913F86BC0}" type="sibTrans" cxnId="{9E4216EF-F2ED-47C6-9C34-729A6A1600A3}">
      <dgm:prSet/>
      <dgm:spPr/>
      <dgm:t>
        <a:bodyPr/>
        <a:lstStyle/>
        <a:p>
          <a:endParaRPr lang="hu-HU"/>
        </a:p>
      </dgm:t>
    </dgm:pt>
    <dgm:pt modelId="{D25EC828-B55E-4BDA-991D-8BB6AD410D46}">
      <dgm:prSet phldrT="[Szöveg]" custT="1"/>
      <dgm:spPr/>
      <dgm:t>
        <a:bodyPr/>
        <a:lstStyle/>
        <a:p>
          <a:r>
            <a:rPr lang="hu-HU" sz="1200" u="sng" dirty="0" smtClean="0"/>
            <a:t>Misszionáriusnak lenni: megközelíteni az embereket</a:t>
          </a:r>
          <a:endParaRPr lang="hu-HU" sz="1200" dirty="0" smtClean="0"/>
        </a:p>
        <a:p>
          <a:r>
            <a:rPr lang="hu-HU" sz="1200" dirty="0" smtClean="0"/>
            <a:t>Közeledni másokhoz</a:t>
          </a:r>
        </a:p>
        <a:p>
          <a:r>
            <a:rPr lang="hu-HU" sz="1200" dirty="0" smtClean="0"/>
            <a:t>A Hitet nem szabad a templomfalak közé zárni</a:t>
          </a:r>
        </a:p>
        <a:p>
          <a:r>
            <a:rPr lang="hu-HU" sz="1200" u="sng" dirty="0" smtClean="0"/>
            <a:t>Építeni és Meghallgatni</a:t>
          </a:r>
          <a:endParaRPr lang="hu-HU" sz="1200" dirty="0" smtClean="0"/>
        </a:p>
        <a:p>
          <a:r>
            <a:rPr lang="hu-HU" sz="1200" dirty="0" smtClean="0"/>
            <a:t>Bátorítani</a:t>
          </a:r>
        </a:p>
        <a:p>
          <a:r>
            <a:rPr lang="hu-HU" sz="1200" dirty="0" smtClean="0"/>
            <a:t>Bizalmat teremteni</a:t>
          </a:r>
        </a:p>
        <a:p>
          <a:r>
            <a:rPr lang="hu-HU" sz="1200" dirty="0" smtClean="0"/>
            <a:t>Meghallgatni</a:t>
          </a:r>
        </a:p>
        <a:p>
          <a:r>
            <a:rPr lang="hu-HU" sz="1200" dirty="0" smtClean="0"/>
            <a:t>Vigasztalni</a:t>
          </a:r>
          <a:endParaRPr lang="hu-HU" sz="1200" dirty="0"/>
        </a:p>
      </dgm:t>
    </dgm:pt>
    <dgm:pt modelId="{CEEF666D-8A1A-45DE-A999-F701A3E956DA}" type="parTrans" cxnId="{2C2F1AAE-6864-441A-B7A1-734A2E9A6F14}">
      <dgm:prSet/>
      <dgm:spPr/>
      <dgm:t>
        <a:bodyPr/>
        <a:lstStyle/>
        <a:p>
          <a:endParaRPr lang="hu-HU"/>
        </a:p>
      </dgm:t>
    </dgm:pt>
    <dgm:pt modelId="{DEB20372-9D68-4C50-83EF-344A8A8B3F66}" type="sibTrans" cxnId="{2C2F1AAE-6864-441A-B7A1-734A2E9A6F14}">
      <dgm:prSet/>
      <dgm:spPr/>
      <dgm:t>
        <a:bodyPr/>
        <a:lstStyle/>
        <a:p>
          <a:endParaRPr lang="hu-HU"/>
        </a:p>
      </dgm:t>
    </dgm:pt>
    <dgm:pt modelId="{52EDEB18-F2E8-4B05-87A0-8AB73246F509}">
      <dgm:prSet phldrT="[Szöveg]" custT="1"/>
      <dgm:spPr/>
      <dgm:t>
        <a:bodyPr/>
        <a:lstStyle/>
        <a:p>
          <a:r>
            <a:rPr lang="hu-HU" sz="1100" u="sng" dirty="0" smtClean="0"/>
            <a:t>Motivációs képesség</a:t>
          </a:r>
          <a:endParaRPr lang="hu-HU" sz="1100" dirty="0" smtClean="0"/>
        </a:p>
        <a:p>
          <a:r>
            <a:rPr lang="hu-HU" sz="1100" dirty="0" smtClean="0"/>
            <a:t>Motiválni az embereket a személyes részvételre az egyes programokon</a:t>
          </a:r>
        </a:p>
        <a:p>
          <a:r>
            <a:rPr lang="hu-HU" sz="1100" dirty="0" smtClean="0"/>
            <a:t>Lelkesíteni</a:t>
          </a:r>
        </a:p>
        <a:p>
          <a:r>
            <a:rPr lang="hu-HU" sz="1100" dirty="0" smtClean="0"/>
            <a:t>Kitartás és megbízhatóság a célok elérésében – „célra-tartás”</a:t>
          </a:r>
        </a:p>
        <a:p>
          <a:r>
            <a:rPr lang="hu-HU" sz="1100" dirty="0" smtClean="0"/>
            <a:t>A célokat mindig szem előtt tartani</a:t>
          </a:r>
        </a:p>
        <a:p>
          <a:r>
            <a:rPr lang="hu-HU" sz="1100" dirty="0" smtClean="0"/>
            <a:t>A projekteket türelmesen ’</a:t>
          </a:r>
          <a:r>
            <a:rPr lang="hu-HU" sz="1100" dirty="0" err="1" smtClean="0"/>
            <a:t>végigcsinálni</a:t>
          </a:r>
          <a:r>
            <a:rPr lang="hu-HU" sz="1100" dirty="0" smtClean="0"/>
            <a:t>’</a:t>
          </a:r>
        </a:p>
        <a:p>
          <a:r>
            <a:rPr lang="hu-HU" sz="1100" u="sng" dirty="0" smtClean="0"/>
            <a:t>Segítőkészség</a:t>
          </a:r>
          <a:endParaRPr lang="hu-HU" sz="1100" dirty="0" smtClean="0"/>
        </a:p>
        <a:p>
          <a:r>
            <a:rPr lang="hu-HU" sz="1100" dirty="0" smtClean="0"/>
            <a:t>A segítő akarat motiválása</a:t>
          </a:r>
        </a:p>
        <a:p>
          <a:r>
            <a:rPr lang="hu-HU" sz="1100" dirty="0" smtClean="0"/>
            <a:t>Segítség elfogadása</a:t>
          </a:r>
        </a:p>
        <a:p>
          <a:r>
            <a:rPr lang="hu-HU" sz="1100" dirty="0" smtClean="0"/>
            <a:t>Nyitottság az átláthatóságra</a:t>
          </a:r>
        </a:p>
        <a:p>
          <a:r>
            <a:rPr lang="hu-HU" sz="1100" dirty="0" smtClean="0"/>
            <a:t>Türelem azokkal szemben, akik érdeklődnek irántunk</a:t>
          </a:r>
          <a:endParaRPr lang="hu-HU" sz="1100" dirty="0"/>
        </a:p>
      </dgm:t>
    </dgm:pt>
    <dgm:pt modelId="{2CD59C22-0F8F-48AA-86AB-BC364011F4FE}" type="parTrans" cxnId="{A2308BA3-99C7-4C31-A12A-9E0C8111B413}">
      <dgm:prSet/>
      <dgm:spPr/>
      <dgm:t>
        <a:bodyPr/>
        <a:lstStyle/>
        <a:p>
          <a:endParaRPr lang="hu-HU"/>
        </a:p>
      </dgm:t>
    </dgm:pt>
    <dgm:pt modelId="{C0400A9A-A564-41F6-A29B-E1563BDD3249}" type="sibTrans" cxnId="{A2308BA3-99C7-4C31-A12A-9E0C8111B413}">
      <dgm:prSet/>
      <dgm:spPr/>
      <dgm:t>
        <a:bodyPr/>
        <a:lstStyle/>
        <a:p>
          <a:endParaRPr lang="hu-HU"/>
        </a:p>
      </dgm:t>
    </dgm:pt>
    <dgm:pt modelId="{E731C4D9-774E-4BBB-A067-78045E8D6D9D}">
      <dgm:prSet phldrT="[Szöveg]" custT="1"/>
      <dgm:spPr/>
      <dgm:t>
        <a:bodyPr/>
        <a:lstStyle/>
        <a:p>
          <a:r>
            <a:rPr lang="hu-HU" sz="900" u="sng" dirty="0" smtClean="0"/>
            <a:t>Az emberek javát szem előtt tartani</a:t>
          </a:r>
          <a:endParaRPr lang="hu-HU" sz="900" dirty="0" smtClean="0"/>
        </a:p>
        <a:p>
          <a:r>
            <a:rPr lang="hu-HU" sz="900" dirty="0" smtClean="0"/>
            <a:t>Szükségletek felismerése</a:t>
          </a:r>
        </a:p>
        <a:p>
          <a:r>
            <a:rPr lang="hu-HU" sz="900" dirty="0" smtClean="0"/>
            <a:t>Meggyőződni arról, hogy mindenki jól van a közösségen belül</a:t>
          </a:r>
        </a:p>
        <a:p>
          <a:r>
            <a:rPr lang="hu-HU" sz="900" dirty="0" smtClean="0"/>
            <a:t>Szolgálat-orientált gondolkodás: mindenki érezze jól magát abban, amit csinál</a:t>
          </a:r>
        </a:p>
        <a:p>
          <a:r>
            <a:rPr lang="hu-HU" sz="900" dirty="0" smtClean="0"/>
            <a:t>Pozitív hozzáállás/ a cselekvés öröme</a:t>
          </a:r>
        </a:p>
        <a:p>
          <a:r>
            <a:rPr lang="hu-HU" sz="900" dirty="0" smtClean="0"/>
            <a:t>Optimizmus</a:t>
          </a:r>
        </a:p>
        <a:p>
          <a:r>
            <a:rPr lang="hu-HU" sz="900" dirty="0" smtClean="0"/>
            <a:t>Nyitottság</a:t>
          </a:r>
        </a:p>
        <a:p>
          <a:r>
            <a:rPr lang="hu-HU" sz="900" dirty="0" smtClean="0"/>
            <a:t>Örömteli cselekvés</a:t>
          </a:r>
        </a:p>
        <a:p>
          <a:r>
            <a:rPr lang="hu-HU" sz="900" dirty="0" smtClean="0"/>
            <a:t>Humor jelenléte a közösségben</a:t>
          </a:r>
        </a:p>
        <a:p>
          <a:r>
            <a:rPr lang="hu-HU" sz="900" u="sng" dirty="0" smtClean="0"/>
            <a:t>Innovációs szellem</a:t>
          </a:r>
          <a:endParaRPr lang="hu-HU" sz="900" dirty="0" smtClean="0"/>
        </a:p>
        <a:p>
          <a:r>
            <a:rPr lang="hu-HU" sz="900" dirty="0" smtClean="0"/>
            <a:t>Nyitás az Újdonság felé</a:t>
          </a:r>
        </a:p>
        <a:p>
          <a:r>
            <a:rPr lang="hu-HU" sz="900" dirty="0" smtClean="0"/>
            <a:t>Új ötletek következetes végrehajtása</a:t>
          </a:r>
        </a:p>
        <a:p>
          <a:r>
            <a:rPr lang="hu-HU" sz="900" dirty="0" smtClean="0"/>
            <a:t>Kíváncsiság az Új helyzetek felé</a:t>
          </a:r>
        </a:p>
        <a:p>
          <a:r>
            <a:rPr lang="hu-HU" sz="900" dirty="0" smtClean="0"/>
            <a:t>Ötletek és javaslatok összegyűjtése</a:t>
          </a:r>
        </a:p>
        <a:p>
          <a:r>
            <a:rPr lang="hu-HU" sz="900" dirty="0" smtClean="0"/>
            <a:t>Teret adni a spontaneitásnak</a:t>
          </a:r>
          <a:endParaRPr lang="hu-HU" sz="900" dirty="0"/>
        </a:p>
      </dgm:t>
    </dgm:pt>
    <dgm:pt modelId="{B2062C84-842A-4702-9723-B2A89A1EE095}" type="parTrans" cxnId="{787C2915-825E-479D-A820-194333E5DCDC}">
      <dgm:prSet/>
      <dgm:spPr/>
      <dgm:t>
        <a:bodyPr/>
        <a:lstStyle/>
        <a:p>
          <a:endParaRPr lang="hu-HU"/>
        </a:p>
      </dgm:t>
    </dgm:pt>
    <dgm:pt modelId="{21310D53-7F25-4867-B13E-348D90D15876}" type="sibTrans" cxnId="{787C2915-825E-479D-A820-194333E5DCDC}">
      <dgm:prSet/>
      <dgm:spPr/>
      <dgm:t>
        <a:bodyPr/>
        <a:lstStyle/>
        <a:p>
          <a:endParaRPr lang="hu-HU"/>
        </a:p>
      </dgm:t>
    </dgm:pt>
    <dgm:pt modelId="{73334E79-5D6E-41DE-AFD7-26FA30589581}">
      <dgm:prSet custT="1"/>
      <dgm:spPr/>
      <dgm:t>
        <a:bodyPr/>
        <a:lstStyle/>
        <a:p>
          <a:r>
            <a:rPr lang="hu-HU" sz="1100" u="sng" dirty="0" smtClean="0"/>
            <a:t>Szervezőképesség</a:t>
          </a:r>
          <a:endParaRPr lang="hu-HU" sz="1100" dirty="0" smtClean="0"/>
        </a:p>
        <a:p>
          <a:r>
            <a:rPr lang="hu-HU" sz="1100" dirty="0" smtClean="0"/>
            <a:t>Megtalálni azokat, akik jó szervezőképességgel rendelkeznek</a:t>
          </a:r>
        </a:p>
        <a:p>
          <a:r>
            <a:rPr lang="hu-HU" sz="1100" u="sng" dirty="0" smtClean="0"/>
            <a:t>Vezetői karizma</a:t>
          </a:r>
          <a:endParaRPr lang="hu-HU" sz="1100" dirty="0" smtClean="0"/>
        </a:p>
        <a:p>
          <a:r>
            <a:rPr lang="hu-HU" sz="1100" dirty="0" smtClean="0"/>
            <a:t>Felelősségvállalás felismerése</a:t>
          </a:r>
        </a:p>
        <a:p>
          <a:r>
            <a:rPr lang="hu-HU" sz="1100" dirty="0" smtClean="0"/>
            <a:t>Felelősség vállalása</a:t>
          </a:r>
        </a:p>
        <a:p>
          <a:r>
            <a:rPr lang="hu-HU" sz="1100" dirty="0" err="1" smtClean="0"/>
            <a:t>Team-ek</a:t>
          </a:r>
          <a:r>
            <a:rPr lang="hu-HU" sz="1100" dirty="0" smtClean="0"/>
            <a:t> vezetése</a:t>
          </a:r>
        </a:p>
        <a:p>
          <a:r>
            <a:rPr lang="hu-HU" sz="1100" u="sng" dirty="0" smtClean="0"/>
            <a:t>Közösségépítés</a:t>
          </a:r>
          <a:endParaRPr lang="hu-HU" sz="1100" dirty="0" smtClean="0"/>
        </a:p>
        <a:p>
          <a:r>
            <a:rPr lang="hu-HU" sz="1100" dirty="0" smtClean="0"/>
            <a:t>Hálózat</a:t>
          </a:r>
        </a:p>
        <a:p>
          <a:r>
            <a:rPr lang="hu-HU" sz="1100" dirty="0" smtClean="0"/>
            <a:t>Közösségek létesítése és megerősítése</a:t>
          </a:r>
        </a:p>
        <a:p>
          <a:r>
            <a:rPr lang="hu-HU" sz="1100" dirty="0" smtClean="0"/>
            <a:t>Társulatok, csoportok, közösségek anyagi támogatása</a:t>
          </a:r>
          <a:endParaRPr lang="hu-HU" sz="1100" dirty="0"/>
        </a:p>
      </dgm:t>
    </dgm:pt>
    <dgm:pt modelId="{B7F5F040-3EDC-4AD5-9F52-E80B73C4C508}" type="parTrans" cxnId="{87812C78-66D8-4F85-971E-A613C15BB39D}">
      <dgm:prSet/>
      <dgm:spPr/>
      <dgm:t>
        <a:bodyPr/>
        <a:lstStyle/>
        <a:p>
          <a:endParaRPr lang="hu-HU"/>
        </a:p>
      </dgm:t>
    </dgm:pt>
    <dgm:pt modelId="{734C9331-6DCB-42C8-BF5E-650729AFB63E}" type="sibTrans" cxnId="{87812C78-66D8-4F85-971E-A613C15BB39D}">
      <dgm:prSet/>
      <dgm:spPr/>
      <dgm:t>
        <a:bodyPr/>
        <a:lstStyle/>
        <a:p>
          <a:endParaRPr lang="hu-HU"/>
        </a:p>
      </dgm:t>
    </dgm:pt>
    <dgm:pt modelId="{06C950D8-1A4D-403A-910A-2C7CA4D9CE43}">
      <dgm:prSet custT="1"/>
      <dgm:spPr/>
      <dgm:t>
        <a:bodyPr/>
        <a:lstStyle/>
        <a:p>
          <a:r>
            <a:rPr lang="hu-HU" sz="800" u="sng" dirty="0" smtClean="0"/>
            <a:t>Alapmagatartás/ Beállítottság/ Attitűdök</a:t>
          </a:r>
          <a:endParaRPr lang="hu-HU" sz="800" dirty="0" smtClean="0"/>
        </a:p>
        <a:p>
          <a:r>
            <a:rPr lang="hu-HU" sz="800" dirty="0" smtClean="0"/>
            <a:t>Elismerő bánásmód egymással</a:t>
          </a:r>
        </a:p>
        <a:p>
          <a:r>
            <a:rPr lang="hu-HU" sz="800" dirty="0" smtClean="0"/>
            <a:t>Pozitív ’</a:t>
          </a:r>
          <a:r>
            <a:rPr lang="hu-HU" sz="800" dirty="0" err="1" smtClean="0"/>
            <a:t>hibakultúra</a:t>
          </a:r>
          <a:r>
            <a:rPr lang="hu-HU" sz="800" dirty="0" smtClean="0"/>
            <a:t>’: türelem, megbocsátás, őszinteség</a:t>
          </a:r>
        </a:p>
        <a:p>
          <a:r>
            <a:rPr lang="hu-HU" sz="800" dirty="0" smtClean="0"/>
            <a:t>„Egy csónakban evezünk”</a:t>
          </a:r>
        </a:p>
        <a:p>
          <a:r>
            <a:rPr lang="hu-HU" sz="800" dirty="0" smtClean="0"/>
            <a:t>Hit az emberi jóságban</a:t>
          </a:r>
        </a:p>
        <a:p>
          <a:r>
            <a:rPr lang="hu-HU" sz="800" dirty="0" smtClean="0"/>
            <a:t>Barátság</a:t>
          </a:r>
        </a:p>
        <a:p>
          <a:r>
            <a:rPr lang="hu-HU" sz="800" dirty="0" smtClean="0"/>
            <a:t>Egyensúly</a:t>
          </a:r>
        </a:p>
        <a:p>
          <a:r>
            <a:rPr lang="hu-HU" sz="800" dirty="0" smtClean="0"/>
            <a:t>Nyitottság</a:t>
          </a:r>
        </a:p>
        <a:p>
          <a:r>
            <a:rPr lang="hu-HU" sz="800" u="sng" dirty="0" smtClean="0"/>
            <a:t>Esztétika</a:t>
          </a:r>
          <a:endParaRPr lang="hu-HU" sz="800" dirty="0" smtClean="0"/>
        </a:p>
        <a:p>
          <a:r>
            <a:rPr lang="hu-HU" sz="800" dirty="0" smtClean="0"/>
            <a:t>Szépség mint minőségi tulajdonság</a:t>
          </a:r>
        </a:p>
        <a:p>
          <a:r>
            <a:rPr lang="hu-HU" sz="800" dirty="0" smtClean="0"/>
            <a:t>Vonzó légkör</a:t>
          </a:r>
        </a:p>
        <a:p>
          <a:r>
            <a:rPr lang="hu-HU" sz="800" u="sng" dirty="0" smtClean="0"/>
            <a:t>Készségek</a:t>
          </a:r>
          <a:endParaRPr lang="hu-HU" sz="800" dirty="0" smtClean="0"/>
        </a:p>
        <a:p>
          <a:r>
            <a:rPr lang="hu-HU" sz="800" dirty="0" smtClean="0"/>
            <a:t>Talentumok felismerése és felhasználása (ének, írás, beszéd, funkció, cselekvés)</a:t>
          </a:r>
        </a:p>
        <a:p>
          <a:r>
            <a:rPr lang="hu-HU" sz="800" u="sng" dirty="0" smtClean="0"/>
            <a:t>Lelkiség</a:t>
          </a:r>
          <a:endParaRPr lang="hu-HU" sz="800" dirty="0" smtClean="0"/>
        </a:p>
        <a:p>
          <a:r>
            <a:rPr lang="hu-HU" sz="800" dirty="0" smtClean="0"/>
            <a:t>A Szentlélek legyen érzékelhető a közösségen belül</a:t>
          </a:r>
        </a:p>
        <a:p>
          <a:r>
            <a:rPr lang="hu-HU" sz="800" dirty="0" smtClean="0"/>
            <a:t>Figyelni a ’</a:t>
          </a:r>
          <a:r>
            <a:rPr lang="hu-HU" sz="800" dirty="0" err="1" smtClean="0"/>
            <a:t>lelkiségi</a:t>
          </a:r>
          <a:r>
            <a:rPr lang="hu-HU" sz="800" dirty="0" smtClean="0"/>
            <a:t>’ sokszínűségre</a:t>
          </a:r>
        </a:p>
        <a:p>
          <a:r>
            <a:rPr lang="hu-HU" sz="800" dirty="0" smtClean="0"/>
            <a:t>Istenbe vetett bizalom: „semmi sem az enyém, minden az ÖVÉ”</a:t>
          </a:r>
        </a:p>
        <a:p>
          <a:r>
            <a:rPr lang="hu-HU" sz="800" dirty="0" smtClean="0"/>
            <a:t>Az Istennel való kapcsolatot kísérni és támogatni</a:t>
          </a:r>
          <a:endParaRPr lang="hu-HU" sz="800" dirty="0"/>
        </a:p>
      </dgm:t>
    </dgm:pt>
    <dgm:pt modelId="{807EBE41-422E-4000-972B-C15B2050A356}" type="parTrans" cxnId="{A7AE4D0C-CD42-4C05-9356-AF4D220E3310}">
      <dgm:prSet/>
      <dgm:spPr/>
      <dgm:t>
        <a:bodyPr/>
        <a:lstStyle/>
        <a:p>
          <a:endParaRPr lang="hu-HU"/>
        </a:p>
      </dgm:t>
    </dgm:pt>
    <dgm:pt modelId="{3462E73E-5B18-4ABA-A855-73E0289628CF}" type="sibTrans" cxnId="{A7AE4D0C-CD42-4C05-9356-AF4D220E3310}">
      <dgm:prSet/>
      <dgm:spPr/>
      <dgm:t>
        <a:bodyPr/>
        <a:lstStyle/>
        <a:p>
          <a:endParaRPr lang="hu-HU"/>
        </a:p>
      </dgm:t>
    </dgm:pt>
    <dgm:pt modelId="{7E03CC66-D613-4DD3-B81B-8BC6575BD0AD}" type="pres">
      <dgm:prSet presAssocID="{BDDF6992-759A-4979-A6C3-0382B2828CF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259CBE87-4D00-47DE-AC00-FBC0AD897AB8}" type="pres">
      <dgm:prSet presAssocID="{AE5BABB0-183A-4213-96EE-512E04DBC79F}" presName="roof" presStyleLbl="dkBgShp" presStyleIdx="0" presStyleCnt="2"/>
      <dgm:spPr/>
      <dgm:t>
        <a:bodyPr/>
        <a:lstStyle/>
        <a:p>
          <a:endParaRPr lang="hu-HU"/>
        </a:p>
      </dgm:t>
    </dgm:pt>
    <dgm:pt modelId="{2DFC62D8-D45F-4B63-A7DE-8C65BF96D7B1}" type="pres">
      <dgm:prSet presAssocID="{AE5BABB0-183A-4213-96EE-512E04DBC79F}" presName="pillars" presStyleCnt="0"/>
      <dgm:spPr/>
    </dgm:pt>
    <dgm:pt modelId="{E90A182F-649B-45A7-AA15-E8AAC662A187}" type="pres">
      <dgm:prSet presAssocID="{AE5BABB0-183A-4213-96EE-512E04DBC79F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424105C-D96F-4AC0-B21F-E9C7D78C9017}" type="pres">
      <dgm:prSet presAssocID="{52EDEB18-F2E8-4B05-87A0-8AB73246F509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2DA06E7-92A1-4209-BA51-E82A0233FD41}" type="pres">
      <dgm:prSet presAssocID="{E731C4D9-774E-4BBB-A067-78045E8D6D9D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924AD3F-F437-4D9E-A177-897F544023C2}" type="pres">
      <dgm:prSet presAssocID="{73334E79-5D6E-41DE-AFD7-26FA30589581}" presName="pillarX" presStyleLbl="node1" presStyleIdx="3" presStyleCnt="5" custLinFactNeighborX="-186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48A4140-2EB1-4B53-9E6E-D42A886EE4B9}" type="pres">
      <dgm:prSet presAssocID="{06C950D8-1A4D-403A-910A-2C7CA4D9CE43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6A5B73B-ADCD-40BA-8593-3B05AE10DFAD}" type="pres">
      <dgm:prSet presAssocID="{AE5BABB0-183A-4213-96EE-512E04DBC79F}" presName="base" presStyleLbl="dkBgShp" presStyleIdx="1" presStyleCnt="2"/>
      <dgm:spPr/>
    </dgm:pt>
  </dgm:ptLst>
  <dgm:cxnLst>
    <dgm:cxn modelId="{2C2F1AAE-6864-441A-B7A1-734A2E9A6F14}" srcId="{AE5BABB0-183A-4213-96EE-512E04DBC79F}" destId="{D25EC828-B55E-4BDA-991D-8BB6AD410D46}" srcOrd="0" destOrd="0" parTransId="{CEEF666D-8A1A-45DE-A999-F701A3E956DA}" sibTransId="{DEB20372-9D68-4C50-83EF-344A8A8B3F66}"/>
    <dgm:cxn modelId="{660778A1-C22C-4479-8490-3DACE249B813}" type="presOf" srcId="{BDDF6992-759A-4979-A6C3-0382B2828CFF}" destId="{7E03CC66-D613-4DD3-B81B-8BC6575BD0AD}" srcOrd="0" destOrd="0" presId="urn:microsoft.com/office/officeart/2005/8/layout/hList3"/>
    <dgm:cxn modelId="{A2308BA3-99C7-4C31-A12A-9E0C8111B413}" srcId="{AE5BABB0-183A-4213-96EE-512E04DBC79F}" destId="{52EDEB18-F2E8-4B05-87A0-8AB73246F509}" srcOrd="1" destOrd="0" parTransId="{2CD59C22-0F8F-48AA-86AB-BC364011F4FE}" sibTransId="{C0400A9A-A564-41F6-A29B-E1563BDD3249}"/>
    <dgm:cxn modelId="{12965229-E234-48C8-A2A4-2A40130E11B8}" type="presOf" srcId="{73334E79-5D6E-41DE-AFD7-26FA30589581}" destId="{1924AD3F-F437-4D9E-A177-897F544023C2}" srcOrd="0" destOrd="0" presId="urn:microsoft.com/office/officeart/2005/8/layout/hList3"/>
    <dgm:cxn modelId="{3D80A759-C60B-4D38-9111-8128BABDCE27}" type="presOf" srcId="{D25EC828-B55E-4BDA-991D-8BB6AD410D46}" destId="{E90A182F-649B-45A7-AA15-E8AAC662A187}" srcOrd="0" destOrd="0" presId="urn:microsoft.com/office/officeart/2005/8/layout/hList3"/>
    <dgm:cxn modelId="{66841354-C0B7-46E8-B38F-90C4A194F928}" type="presOf" srcId="{AE5BABB0-183A-4213-96EE-512E04DBC79F}" destId="{259CBE87-4D00-47DE-AC00-FBC0AD897AB8}" srcOrd="0" destOrd="0" presId="urn:microsoft.com/office/officeart/2005/8/layout/hList3"/>
    <dgm:cxn modelId="{9E4216EF-F2ED-47C6-9C34-729A6A1600A3}" srcId="{BDDF6992-759A-4979-A6C3-0382B2828CFF}" destId="{AE5BABB0-183A-4213-96EE-512E04DBC79F}" srcOrd="0" destOrd="0" parTransId="{B34FAA00-A39F-45C0-8E5C-345A4726399F}" sibTransId="{B8ABCFCC-97B8-4AF1-8AB7-C02913F86BC0}"/>
    <dgm:cxn modelId="{787C2915-825E-479D-A820-194333E5DCDC}" srcId="{AE5BABB0-183A-4213-96EE-512E04DBC79F}" destId="{E731C4D9-774E-4BBB-A067-78045E8D6D9D}" srcOrd="2" destOrd="0" parTransId="{B2062C84-842A-4702-9723-B2A89A1EE095}" sibTransId="{21310D53-7F25-4867-B13E-348D90D15876}"/>
    <dgm:cxn modelId="{A7AE4D0C-CD42-4C05-9356-AF4D220E3310}" srcId="{AE5BABB0-183A-4213-96EE-512E04DBC79F}" destId="{06C950D8-1A4D-403A-910A-2C7CA4D9CE43}" srcOrd="4" destOrd="0" parTransId="{807EBE41-422E-4000-972B-C15B2050A356}" sibTransId="{3462E73E-5B18-4ABA-A855-73E0289628CF}"/>
    <dgm:cxn modelId="{0F692A52-6FD6-40FF-A525-253B9039B9B9}" type="presOf" srcId="{52EDEB18-F2E8-4B05-87A0-8AB73246F509}" destId="{8424105C-D96F-4AC0-B21F-E9C7D78C9017}" srcOrd="0" destOrd="0" presId="urn:microsoft.com/office/officeart/2005/8/layout/hList3"/>
    <dgm:cxn modelId="{DD9EE009-A156-4CE9-AF57-559D39E2995F}" type="presOf" srcId="{E731C4D9-774E-4BBB-A067-78045E8D6D9D}" destId="{92DA06E7-92A1-4209-BA51-E82A0233FD41}" srcOrd="0" destOrd="0" presId="urn:microsoft.com/office/officeart/2005/8/layout/hList3"/>
    <dgm:cxn modelId="{A34AB21F-0317-4FC1-865D-DF43C6A0D5E4}" type="presOf" srcId="{06C950D8-1A4D-403A-910A-2C7CA4D9CE43}" destId="{D48A4140-2EB1-4B53-9E6E-D42A886EE4B9}" srcOrd="0" destOrd="0" presId="urn:microsoft.com/office/officeart/2005/8/layout/hList3"/>
    <dgm:cxn modelId="{87812C78-66D8-4F85-971E-A613C15BB39D}" srcId="{AE5BABB0-183A-4213-96EE-512E04DBC79F}" destId="{73334E79-5D6E-41DE-AFD7-26FA30589581}" srcOrd="3" destOrd="0" parTransId="{B7F5F040-3EDC-4AD5-9F52-E80B73C4C508}" sibTransId="{734C9331-6DCB-42C8-BF5E-650729AFB63E}"/>
    <dgm:cxn modelId="{CE59F8A3-1F5C-480D-B1BE-461771B1823C}" type="presParOf" srcId="{7E03CC66-D613-4DD3-B81B-8BC6575BD0AD}" destId="{259CBE87-4D00-47DE-AC00-FBC0AD897AB8}" srcOrd="0" destOrd="0" presId="urn:microsoft.com/office/officeart/2005/8/layout/hList3"/>
    <dgm:cxn modelId="{4F6D6226-7B9A-42DF-9993-0268AB5AC174}" type="presParOf" srcId="{7E03CC66-D613-4DD3-B81B-8BC6575BD0AD}" destId="{2DFC62D8-D45F-4B63-A7DE-8C65BF96D7B1}" srcOrd="1" destOrd="0" presId="urn:microsoft.com/office/officeart/2005/8/layout/hList3"/>
    <dgm:cxn modelId="{FED53FF6-126C-4E03-A080-0B1524E32098}" type="presParOf" srcId="{2DFC62D8-D45F-4B63-A7DE-8C65BF96D7B1}" destId="{E90A182F-649B-45A7-AA15-E8AAC662A187}" srcOrd="0" destOrd="0" presId="urn:microsoft.com/office/officeart/2005/8/layout/hList3"/>
    <dgm:cxn modelId="{E8BAB896-8ECC-4AE5-BE8B-A5F40C4EBDE0}" type="presParOf" srcId="{2DFC62D8-D45F-4B63-A7DE-8C65BF96D7B1}" destId="{8424105C-D96F-4AC0-B21F-E9C7D78C9017}" srcOrd="1" destOrd="0" presId="urn:microsoft.com/office/officeart/2005/8/layout/hList3"/>
    <dgm:cxn modelId="{788DB35E-9BE6-4A88-ACAC-0B661E7A5CCF}" type="presParOf" srcId="{2DFC62D8-D45F-4B63-A7DE-8C65BF96D7B1}" destId="{92DA06E7-92A1-4209-BA51-E82A0233FD41}" srcOrd="2" destOrd="0" presId="urn:microsoft.com/office/officeart/2005/8/layout/hList3"/>
    <dgm:cxn modelId="{E4CCD6A1-ABBE-4193-AF34-9327AC808818}" type="presParOf" srcId="{2DFC62D8-D45F-4B63-A7DE-8C65BF96D7B1}" destId="{1924AD3F-F437-4D9E-A177-897F544023C2}" srcOrd="3" destOrd="0" presId="urn:microsoft.com/office/officeart/2005/8/layout/hList3"/>
    <dgm:cxn modelId="{550E9A3F-6A55-4392-8934-7D5567B54886}" type="presParOf" srcId="{2DFC62D8-D45F-4B63-A7DE-8C65BF96D7B1}" destId="{D48A4140-2EB1-4B53-9E6E-D42A886EE4B9}" srcOrd="4" destOrd="0" presId="urn:microsoft.com/office/officeart/2005/8/layout/hList3"/>
    <dgm:cxn modelId="{1FD45752-DAF0-493A-A1E2-6A5A96484E66}" type="presParOf" srcId="{7E03CC66-D613-4DD3-B81B-8BC6575BD0AD}" destId="{06A5B73B-ADCD-40BA-8593-3B05AE10DFA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ACF524-9919-466B-8CA9-945E9C2A391B}" type="doc">
      <dgm:prSet loTypeId="urn:microsoft.com/office/officeart/2005/8/layout/hList3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2A1B8ACB-4A00-463F-81E5-1D75040AD3EC}">
      <dgm:prSet phldrT="[Szöveg]"/>
      <dgm:spPr/>
      <dgm:t>
        <a:bodyPr/>
        <a:lstStyle/>
        <a:p>
          <a:r>
            <a:rPr lang="hu-HU" b="1" u="none" smtClean="0">
              <a:solidFill>
                <a:schemeClr val="tx1"/>
              </a:solidFill>
              <a:latin typeface="Corbel" pitchFamily="34" charset="0"/>
            </a:rPr>
            <a:t>KOROSZTÁLYOK</a:t>
          </a:r>
          <a:endParaRPr lang="hu-HU" u="none" dirty="0">
            <a:solidFill>
              <a:schemeClr val="tx1"/>
            </a:solidFill>
            <a:latin typeface="Corbel" pitchFamily="34" charset="0"/>
          </a:endParaRPr>
        </a:p>
      </dgm:t>
    </dgm:pt>
    <dgm:pt modelId="{63AA23F4-0399-4A61-A451-13EA02F4C0F9}" type="parTrans" cxnId="{8BB25854-E22B-4545-886E-8C89B0E94886}">
      <dgm:prSet/>
      <dgm:spPr/>
      <dgm:t>
        <a:bodyPr/>
        <a:lstStyle/>
        <a:p>
          <a:endParaRPr lang="hu-HU"/>
        </a:p>
      </dgm:t>
    </dgm:pt>
    <dgm:pt modelId="{BFAFF024-7358-4B30-86B8-DE83BD712FF0}" type="sibTrans" cxnId="{8BB25854-E22B-4545-886E-8C89B0E94886}">
      <dgm:prSet/>
      <dgm:spPr/>
      <dgm:t>
        <a:bodyPr/>
        <a:lstStyle/>
        <a:p>
          <a:endParaRPr lang="hu-HU"/>
        </a:p>
      </dgm:t>
    </dgm:pt>
    <dgm:pt modelId="{7F71F25F-C1DB-4AE2-877F-64B7C8A22B38}">
      <dgm:prSet phldrT="[Szöveg]"/>
      <dgm:spPr/>
      <dgm:t>
        <a:bodyPr/>
        <a:lstStyle/>
        <a:p>
          <a:r>
            <a:rPr lang="hu-HU" u="sng" dirty="0" smtClean="0"/>
            <a:t>Gyerekek/Ifjúság</a:t>
          </a:r>
          <a:endParaRPr lang="hu-HU" dirty="0" smtClean="0"/>
        </a:p>
        <a:p>
          <a:r>
            <a:rPr lang="hu-HU" dirty="0" smtClean="0"/>
            <a:t>Rámutatni Jézusra</a:t>
          </a:r>
        </a:p>
        <a:p>
          <a:r>
            <a:rPr lang="hu-HU" dirty="0" smtClean="0"/>
            <a:t>Biztos terek felkínálása, ahol az Egyház mint közösség érzékelhető (templom, plébánia, közösségi terem, templom előtere)</a:t>
          </a:r>
        </a:p>
        <a:p>
          <a:r>
            <a:rPr lang="hu-HU" dirty="0" smtClean="0"/>
            <a:t>Intenzív hatások (keresztség, elsőáldozás, bérmálás)</a:t>
          </a:r>
          <a:endParaRPr lang="hu-HU" dirty="0"/>
        </a:p>
      </dgm:t>
    </dgm:pt>
    <dgm:pt modelId="{73407CBB-BD0F-4161-9FA9-A2F90206A256}" type="parTrans" cxnId="{EBD6DFE1-CEA9-4AFF-94AF-3CC94E47123D}">
      <dgm:prSet/>
      <dgm:spPr/>
      <dgm:t>
        <a:bodyPr/>
        <a:lstStyle/>
        <a:p>
          <a:endParaRPr lang="hu-HU"/>
        </a:p>
      </dgm:t>
    </dgm:pt>
    <dgm:pt modelId="{A0E7A094-7249-4BB4-985E-E87FD035C94F}" type="sibTrans" cxnId="{EBD6DFE1-CEA9-4AFF-94AF-3CC94E47123D}">
      <dgm:prSet/>
      <dgm:spPr/>
      <dgm:t>
        <a:bodyPr/>
        <a:lstStyle/>
        <a:p>
          <a:endParaRPr lang="hu-HU"/>
        </a:p>
      </dgm:t>
    </dgm:pt>
    <dgm:pt modelId="{AEFA51A8-BE74-483F-AFEF-D8B9C5653018}">
      <dgm:prSet phldrT="[Szöveg]"/>
      <dgm:spPr/>
      <dgm:t>
        <a:bodyPr/>
        <a:lstStyle/>
        <a:p>
          <a:r>
            <a:rPr lang="hu-HU" u="sng" dirty="0" smtClean="0"/>
            <a:t>Fiatal-felnőttek</a:t>
          </a:r>
          <a:endParaRPr lang="hu-HU" dirty="0" smtClean="0"/>
        </a:p>
        <a:p>
          <a:r>
            <a:rPr lang="hu-HU" dirty="0" smtClean="0"/>
            <a:t>Intenzív élmények biztosítása, melyek impulzusokat adhatnak (esküvő, keresztelő)</a:t>
          </a:r>
        </a:p>
        <a:p>
          <a:r>
            <a:rPr lang="hu-HU" dirty="0" smtClean="0"/>
            <a:t>Az egyházban legyen meghívó erő, amikor valakinek támogatásra van szüksége</a:t>
          </a:r>
        </a:p>
        <a:p>
          <a:r>
            <a:rPr lang="hu-HU" dirty="0" smtClean="0"/>
            <a:t>Újabb utak támogatása az egyházközösségen belül és kívül (meghívás, szociális kapcsolatok)</a:t>
          </a:r>
          <a:endParaRPr lang="hu-HU" dirty="0"/>
        </a:p>
      </dgm:t>
    </dgm:pt>
    <dgm:pt modelId="{4C80334E-03DA-459F-B7D6-B078EFB76705}" type="parTrans" cxnId="{527467E7-42D2-4A54-B3DD-A05BB5FD0A3C}">
      <dgm:prSet/>
      <dgm:spPr/>
      <dgm:t>
        <a:bodyPr/>
        <a:lstStyle/>
        <a:p>
          <a:endParaRPr lang="hu-HU"/>
        </a:p>
      </dgm:t>
    </dgm:pt>
    <dgm:pt modelId="{C1A85844-770A-4D42-8496-96788C4A17A7}" type="sibTrans" cxnId="{527467E7-42D2-4A54-B3DD-A05BB5FD0A3C}">
      <dgm:prSet/>
      <dgm:spPr/>
      <dgm:t>
        <a:bodyPr/>
        <a:lstStyle/>
        <a:p>
          <a:endParaRPr lang="hu-HU"/>
        </a:p>
      </dgm:t>
    </dgm:pt>
    <dgm:pt modelId="{FF0263BE-4F6B-4447-A339-DEBD64B81BD5}">
      <dgm:prSet phldrT="[Szöveg]"/>
      <dgm:spPr/>
      <dgm:t>
        <a:bodyPr/>
        <a:lstStyle/>
        <a:p>
          <a:r>
            <a:rPr lang="hu-HU" u="sng" dirty="0" smtClean="0"/>
            <a:t>Erőforrás-hordozók</a:t>
          </a:r>
          <a:endParaRPr lang="hu-HU" dirty="0" smtClean="0"/>
        </a:p>
        <a:p>
          <a:r>
            <a:rPr lang="hu-HU" dirty="0" smtClean="0"/>
            <a:t>Igény a spontán Támogatásra</a:t>
          </a:r>
        </a:p>
        <a:p>
          <a:r>
            <a:rPr lang="hu-HU" dirty="0" smtClean="0"/>
            <a:t>Időt és esélyt biztosítani arra, hogy valaki szerepelhessen a közösség egyes munkaterületein, ha akar („gyerek a házon kívül”)</a:t>
          </a:r>
        </a:p>
        <a:p>
          <a:r>
            <a:rPr lang="hu-HU" dirty="0" smtClean="0"/>
            <a:t>Kapcsolatépítés a közösségen belül és nyitottság más, szomszédos közösségekkel való találkozásra és együttműködésre (közvetlen közelség)</a:t>
          </a:r>
          <a:endParaRPr lang="hu-HU" dirty="0"/>
        </a:p>
      </dgm:t>
    </dgm:pt>
    <dgm:pt modelId="{881CDC23-F007-47C2-B9EA-993D8B0AD72A}" type="parTrans" cxnId="{DAB7AB9E-5DF8-469F-82F9-2A02F12F66CF}">
      <dgm:prSet/>
      <dgm:spPr/>
      <dgm:t>
        <a:bodyPr/>
        <a:lstStyle/>
        <a:p>
          <a:endParaRPr lang="hu-HU"/>
        </a:p>
      </dgm:t>
    </dgm:pt>
    <dgm:pt modelId="{C696C2F5-8833-4572-A96F-57CEBA626B65}" type="sibTrans" cxnId="{DAB7AB9E-5DF8-469F-82F9-2A02F12F66CF}">
      <dgm:prSet/>
      <dgm:spPr/>
      <dgm:t>
        <a:bodyPr/>
        <a:lstStyle/>
        <a:p>
          <a:endParaRPr lang="hu-HU"/>
        </a:p>
      </dgm:t>
    </dgm:pt>
    <dgm:pt modelId="{36A21916-B0A0-4519-B538-6F221A748D8C}">
      <dgm:prSet/>
      <dgm:spPr/>
      <dgm:t>
        <a:bodyPr/>
        <a:lstStyle/>
        <a:p>
          <a:r>
            <a:rPr lang="hu-HU" u="sng" dirty="0" smtClean="0"/>
            <a:t>Idősek</a:t>
          </a:r>
          <a:endParaRPr lang="hu-HU" dirty="0" smtClean="0"/>
        </a:p>
        <a:p>
          <a:r>
            <a:rPr lang="hu-HU" dirty="0" smtClean="0"/>
            <a:t>Sajátos lelkiségi és hitéleti programok</a:t>
          </a:r>
        </a:p>
        <a:p>
          <a:r>
            <a:rPr lang="hu-HU" dirty="0" smtClean="0"/>
            <a:t>Egészségügyi problémák</a:t>
          </a:r>
        </a:p>
        <a:p>
          <a:r>
            <a:rPr lang="hu-HU" dirty="0" smtClean="0"/>
            <a:t>Ha valaki az életkorából adódóan már kevésbé mozgékony, ezért nagyobb támogatást igényel</a:t>
          </a:r>
        </a:p>
        <a:p>
          <a:r>
            <a:rPr lang="hu-HU" dirty="0" smtClean="0"/>
            <a:t>Kapcsolatok keresése a közösségen belül</a:t>
          </a:r>
          <a:endParaRPr lang="hu-HU" dirty="0"/>
        </a:p>
      </dgm:t>
    </dgm:pt>
    <dgm:pt modelId="{F57DEAF4-B85E-47B4-917F-0FA6DA8782A2}" type="parTrans" cxnId="{2B7183E0-7CB4-4E08-BFC6-58064B0B0078}">
      <dgm:prSet/>
      <dgm:spPr/>
      <dgm:t>
        <a:bodyPr/>
        <a:lstStyle/>
        <a:p>
          <a:endParaRPr lang="hu-HU"/>
        </a:p>
      </dgm:t>
    </dgm:pt>
    <dgm:pt modelId="{E701E675-A762-482E-B247-9E374871D37B}" type="sibTrans" cxnId="{2B7183E0-7CB4-4E08-BFC6-58064B0B0078}">
      <dgm:prSet/>
      <dgm:spPr/>
      <dgm:t>
        <a:bodyPr/>
        <a:lstStyle/>
        <a:p>
          <a:endParaRPr lang="hu-HU"/>
        </a:p>
      </dgm:t>
    </dgm:pt>
    <dgm:pt modelId="{6BF165C8-9FB1-4845-9D08-DDF0FF54EC52}" type="pres">
      <dgm:prSet presAssocID="{42ACF524-9919-466B-8CA9-945E9C2A391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4C62CAB-66FE-452B-9236-429C7FD4990C}" type="pres">
      <dgm:prSet presAssocID="{2A1B8ACB-4A00-463F-81E5-1D75040AD3EC}" presName="roof" presStyleLbl="dkBgShp" presStyleIdx="0" presStyleCnt="2"/>
      <dgm:spPr/>
      <dgm:t>
        <a:bodyPr/>
        <a:lstStyle/>
        <a:p>
          <a:endParaRPr lang="hu-HU"/>
        </a:p>
      </dgm:t>
    </dgm:pt>
    <dgm:pt modelId="{8976AEE7-5839-49E3-B9D8-30AD744273B3}" type="pres">
      <dgm:prSet presAssocID="{2A1B8ACB-4A00-463F-81E5-1D75040AD3EC}" presName="pillars" presStyleCnt="0"/>
      <dgm:spPr/>
    </dgm:pt>
    <dgm:pt modelId="{E8CCD026-79E5-4C55-867A-8F827B07F5DD}" type="pres">
      <dgm:prSet presAssocID="{2A1B8ACB-4A00-463F-81E5-1D75040AD3EC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1801ECD-6450-4D67-83BC-495717E941F0}" type="pres">
      <dgm:prSet presAssocID="{AEFA51A8-BE74-483F-AFEF-D8B9C5653018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877DA7D-B4BA-4CE7-BDDF-7B65148B6B71}" type="pres">
      <dgm:prSet presAssocID="{FF0263BE-4F6B-4447-A339-DEBD64B81BD5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29DC24C-931F-4A24-9138-F5A0B6B15231}" type="pres">
      <dgm:prSet presAssocID="{36A21916-B0A0-4519-B538-6F221A748D8C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2524577-C7DA-4FD8-B33B-90C8755C7358}" type="pres">
      <dgm:prSet presAssocID="{2A1B8ACB-4A00-463F-81E5-1D75040AD3EC}" presName="base" presStyleLbl="dkBgShp" presStyleIdx="1" presStyleCnt="2"/>
      <dgm:spPr/>
    </dgm:pt>
  </dgm:ptLst>
  <dgm:cxnLst>
    <dgm:cxn modelId="{CB6A4AF5-2A6C-4599-A532-A8B8C0B71CEE}" type="presOf" srcId="{42ACF524-9919-466B-8CA9-945E9C2A391B}" destId="{6BF165C8-9FB1-4845-9D08-DDF0FF54EC52}" srcOrd="0" destOrd="0" presId="urn:microsoft.com/office/officeart/2005/8/layout/hList3"/>
    <dgm:cxn modelId="{3EDC848A-2D25-4102-8887-71C684B4D5E4}" type="presOf" srcId="{AEFA51A8-BE74-483F-AFEF-D8B9C5653018}" destId="{A1801ECD-6450-4D67-83BC-495717E941F0}" srcOrd="0" destOrd="0" presId="urn:microsoft.com/office/officeart/2005/8/layout/hList3"/>
    <dgm:cxn modelId="{527467E7-42D2-4A54-B3DD-A05BB5FD0A3C}" srcId="{2A1B8ACB-4A00-463F-81E5-1D75040AD3EC}" destId="{AEFA51A8-BE74-483F-AFEF-D8B9C5653018}" srcOrd="1" destOrd="0" parTransId="{4C80334E-03DA-459F-B7D6-B078EFB76705}" sibTransId="{C1A85844-770A-4D42-8496-96788C4A17A7}"/>
    <dgm:cxn modelId="{AEBDE4F1-E62B-48D6-A8BD-D43F13B834F2}" type="presOf" srcId="{36A21916-B0A0-4519-B538-6F221A748D8C}" destId="{729DC24C-931F-4A24-9138-F5A0B6B15231}" srcOrd="0" destOrd="0" presId="urn:microsoft.com/office/officeart/2005/8/layout/hList3"/>
    <dgm:cxn modelId="{998136C0-F9AE-488F-AE28-E2D5741138E8}" type="presOf" srcId="{2A1B8ACB-4A00-463F-81E5-1D75040AD3EC}" destId="{54C62CAB-66FE-452B-9236-429C7FD4990C}" srcOrd="0" destOrd="0" presId="urn:microsoft.com/office/officeart/2005/8/layout/hList3"/>
    <dgm:cxn modelId="{EBD6DFE1-CEA9-4AFF-94AF-3CC94E47123D}" srcId="{2A1B8ACB-4A00-463F-81E5-1D75040AD3EC}" destId="{7F71F25F-C1DB-4AE2-877F-64B7C8A22B38}" srcOrd="0" destOrd="0" parTransId="{73407CBB-BD0F-4161-9FA9-A2F90206A256}" sibTransId="{A0E7A094-7249-4BB4-985E-E87FD035C94F}"/>
    <dgm:cxn modelId="{2B7183E0-7CB4-4E08-BFC6-58064B0B0078}" srcId="{2A1B8ACB-4A00-463F-81E5-1D75040AD3EC}" destId="{36A21916-B0A0-4519-B538-6F221A748D8C}" srcOrd="3" destOrd="0" parTransId="{F57DEAF4-B85E-47B4-917F-0FA6DA8782A2}" sibTransId="{E701E675-A762-482E-B247-9E374871D37B}"/>
    <dgm:cxn modelId="{DAB7AB9E-5DF8-469F-82F9-2A02F12F66CF}" srcId="{2A1B8ACB-4A00-463F-81E5-1D75040AD3EC}" destId="{FF0263BE-4F6B-4447-A339-DEBD64B81BD5}" srcOrd="2" destOrd="0" parTransId="{881CDC23-F007-47C2-B9EA-993D8B0AD72A}" sibTransId="{C696C2F5-8833-4572-A96F-57CEBA626B65}"/>
    <dgm:cxn modelId="{D267C298-9EC8-4DC5-A3CE-D8075BA4599B}" type="presOf" srcId="{7F71F25F-C1DB-4AE2-877F-64B7C8A22B38}" destId="{E8CCD026-79E5-4C55-867A-8F827B07F5DD}" srcOrd="0" destOrd="0" presId="urn:microsoft.com/office/officeart/2005/8/layout/hList3"/>
    <dgm:cxn modelId="{8BB25854-E22B-4545-886E-8C89B0E94886}" srcId="{42ACF524-9919-466B-8CA9-945E9C2A391B}" destId="{2A1B8ACB-4A00-463F-81E5-1D75040AD3EC}" srcOrd="0" destOrd="0" parTransId="{63AA23F4-0399-4A61-A451-13EA02F4C0F9}" sibTransId="{BFAFF024-7358-4B30-86B8-DE83BD712FF0}"/>
    <dgm:cxn modelId="{59BCE3BF-163A-44D9-B73A-7AE715F4090D}" type="presOf" srcId="{FF0263BE-4F6B-4447-A339-DEBD64B81BD5}" destId="{9877DA7D-B4BA-4CE7-BDDF-7B65148B6B71}" srcOrd="0" destOrd="0" presId="urn:microsoft.com/office/officeart/2005/8/layout/hList3"/>
    <dgm:cxn modelId="{A71BB159-A404-470A-B0E0-92A3B81DFCDA}" type="presParOf" srcId="{6BF165C8-9FB1-4845-9D08-DDF0FF54EC52}" destId="{54C62CAB-66FE-452B-9236-429C7FD4990C}" srcOrd="0" destOrd="0" presId="urn:microsoft.com/office/officeart/2005/8/layout/hList3"/>
    <dgm:cxn modelId="{2320FD74-07AB-4DFB-8558-2D589E2FDF55}" type="presParOf" srcId="{6BF165C8-9FB1-4845-9D08-DDF0FF54EC52}" destId="{8976AEE7-5839-49E3-B9D8-30AD744273B3}" srcOrd="1" destOrd="0" presId="urn:microsoft.com/office/officeart/2005/8/layout/hList3"/>
    <dgm:cxn modelId="{AA3CA05D-7B7F-4F1F-A6F6-7A4C70B4053B}" type="presParOf" srcId="{8976AEE7-5839-49E3-B9D8-30AD744273B3}" destId="{E8CCD026-79E5-4C55-867A-8F827B07F5DD}" srcOrd="0" destOrd="0" presId="urn:microsoft.com/office/officeart/2005/8/layout/hList3"/>
    <dgm:cxn modelId="{9C627548-F836-4DE1-B784-04EE009B3603}" type="presParOf" srcId="{8976AEE7-5839-49E3-B9D8-30AD744273B3}" destId="{A1801ECD-6450-4D67-83BC-495717E941F0}" srcOrd="1" destOrd="0" presId="urn:microsoft.com/office/officeart/2005/8/layout/hList3"/>
    <dgm:cxn modelId="{9BCB5E14-B23F-4F88-964A-41633D7A7794}" type="presParOf" srcId="{8976AEE7-5839-49E3-B9D8-30AD744273B3}" destId="{9877DA7D-B4BA-4CE7-BDDF-7B65148B6B71}" srcOrd="2" destOrd="0" presId="urn:microsoft.com/office/officeart/2005/8/layout/hList3"/>
    <dgm:cxn modelId="{C479D488-BC3F-4E44-8B24-705E59307D2D}" type="presParOf" srcId="{8976AEE7-5839-49E3-B9D8-30AD744273B3}" destId="{729DC24C-931F-4A24-9138-F5A0B6B15231}" srcOrd="3" destOrd="0" presId="urn:microsoft.com/office/officeart/2005/8/layout/hList3"/>
    <dgm:cxn modelId="{C6B8B18A-1CBA-42D5-9396-8071883AD74B}" type="presParOf" srcId="{6BF165C8-9FB1-4845-9D08-DDF0FF54EC52}" destId="{82524577-C7DA-4FD8-B33B-90C8755C735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824AB2-6775-4919-9DDA-7B03B3EB30A2}" type="doc">
      <dgm:prSet loTypeId="urn:microsoft.com/office/officeart/2005/8/layout/hList3" loCatId="list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hu-HU"/>
        </a:p>
      </dgm:t>
    </dgm:pt>
    <dgm:pt modelId="{56E07F26-D1F5-4FD2-AD47-4135B780ACAF}">
      <dgm:prSet phldrT="[Szöveg]"/>
      <dgm:spPr/>
      <dgm:t>
        <a:bodyPr/>
        <a:lstStyle/>
        <a:p>
          <a:r>
            <a:rPr lang="hu-HU" b="1" u="none" dirty="0" smtClean="0">
              <a:solidFill>
                <a:schemeClr val="tx1"/>
              </a:solidFill>
              <a:latin typeface="Corbel" pitchFamily="34" charset="0"/>
            </a:rPr>
            <a:t>CÉLOK ÉS TERVEK</a:t>
          </a:r>
          <a:endParaRPr lang="hu-HU" u="none" dirty="0">
            <a:solidFill>
              <a:schemeClr val="tx1"/>
            </a:solidFill>
            <a:latin typeface="Corbel" pitchFamily="34" charset="0"/>
          </a:endParaRPr>
        </a:p>
      </dgm:t>
    </dgm:pt>
    <dgm:pt modelId="{4C9B7EA5-6097-480B-AF4F-AF7C51FFC23F}" type="parTrans" cxnId="{18783356-C1A5-4B0C-8904-6F2260DA6CDE}">
      <dgm:prSet/>
      <dgm:spPr/>
      <dgm:t>
        <a:bodyPr/>
        <a:lstStyle/>
        <a:p>
          <a:endParaRPr lang="hu-HU"/>
        </a:p>
      </dgm:t>
    </dgm:pt>
    <dgm:pt modelId="{3D6107A0-75FA-4D0F-8382-F0EF584AE667}" type="sibTrans" cxnId="{18783356-C1A5-4B0C-8904-6F2260DA6CDE}">
      <dgm:prSet/>
      <dgm:spPr/>
      <dgm:t>
        <a:bodyPr/>
        <a:lstStyle/>
        <a:p>
          <a:endParaRPr lang="hu-HU"/>
        </a:p>
      </dgm:t>
    </dgm:pt>
    <dgm:pt modelId="{6BC834F5-CD93-45AC-9F67-FBA0EBF0FD47}">
      <dgm:prSet phldrT="[Szöveg]" custT="1"/>
      <dgm:spPr/>
      <dgm:t>
        <a:bodyPr/>
        <a:lstStyle/>
        <a:p>
          <a:r>
            <a:rPr lang="hu-HU" sz="1400" b="1" i="1" dirty="0" smtClean="0"/>
            <a:t>SZÜLŐK és GYEREKEIK</a:t>
          </a:r>
          <a:endParaRPr lang="hu-HU" sz="1400" dirty="0" smtClean="0"/>
        </a:p>
        <a:p>
          <a:r>
            <a:rPr lang="hu-HU" sz="1400" dirty="0" smtClean="0"/>
            <a:t>1. Cél</a:t>
          </a:r>
        </a:p>
        <a:p>
          <a:r>
            <a:rPr lang="hu-HU" sz="1400" dirty="0" smtClean="0"/>
            <a:t>A gyerekek és a szülők érezzék jól magukat nálunk! Intézkedések a cél eléréséhez:Személyes megszólítás a közösség tagjai felé. Érdeklődés a közérzetüket és jelen élethelyzetüket illetően.</a:t>
          </a:r>
        </a:p>
        <a:p>
          <a:r>
            <a:rPr lang="hu-HU" sz="1400" dirty="0" smtClean="0"/>
            <a:t>2. Cél</a:t>
          </a:r>
        </a:p>
        <a:p>
          <a:r>
            <a:rPr lang="hu-HU" sz="1400" dirty="0" smtClean="0"/>
            <a:t>A szülők és gyerekeik csodálatos és élményt adó ünnepeket éljenek meg nálunk! Intézkedés a cél eléréséhez:A felkészülés során tudatosan az esztétikai tartalomra is koncentrálunk.</a:t>
          </a:r>
          <a:endParaRPr lang="hu-HU" sz="1400" dirty="0"/>
        </a:p>
      </dgm:t>
    </dgm:pt>
    <dgm:pt modelId="{15C0367E-E3A6-4EBC-83A5-CECC16E2E13B}" type="parTrans" cxnId="{DBE7BA76-6B00-406B-BF2E-62AF6B8E1D9C}">
      <dgm:prSet/>
      <dgm:spPr/>
      <dgm:t>
        <a:bodyPr/>
        <a:lstStyle/>
        <a:p>
          <a:endParaRPr lang="hu-HU"/>
        </a:p>
      </dgm:t>
    </dgm:pt>
    <dgm:pt modelId="{664039EB-35F8-4CB5-B69C-2DC09B218C7A}" type="sibTrans" cxnId="{DBE7BA76-6B00-406B-BF2E-62AF6B8E1D9C}">
      <dgm:prSet/>
      <dgm:spPr/>
      <dgm:t>
        <a:bodyPr/>
        <a:lstStyle/>
        <a:p>
          <a:endParaRPr lang="hu-HU"/>
        </a:p>
      </dgm:t>
    </dgm:pt>
    <dgm:pt modelId="{D283268D-A3A3-48F5-86DC-9DC2FD3956AD}">
      <dgm:prSet phldrT="[Szöveg]"/>
      <dgm:spPr/>
      <dgm:t>
        <a:bodyPr/>
        <a:lstStyle/>
        <a:p>
          <a:r>
            <a:rPr lang="hu-HU" b="1" i="1" dirty="0" smtClean="0"/>
            <a:t>FIATALOK és FIATAL FELNŐTTEK</a:t>
          </a:r>
          <a:endParaRPr lang="hu-HU" dirty="0" smtClean="0"/>
        </a:p>
        <a:p>
          <a:r>
            <a:rPr lang="hu-HU" dirty="0" smtClean="0"/>
            <a:t>3. Cél</a:t>
          </a:r>
        </a:p>
        <a:p>
          <a:r>
            <a:rPr lang="hu-HU" dirty="0" smtClean="0"/>
            <a:t>A ministrálás mellett liturgikus asszisztenseket is neveljünk ki az idősebb korosztályból! Intézkedések a cél eléréséhez:Rendszeresen szervezzünk foglalkozásokat játékkal összekapcsolva. Időnként apró ajándékokkal fejezzük ki elismerésünket. Ennek támogatására egyházmegyei anyagokat is felhasználunk.</a:t>
          </a:r>
        </a:p>
        <a:p>
          <a:r>
            <a:rPr lang="hu-HU" dirty="0" smtClean="0"/>
            <a:t>4. cél</a:t>
          </a:r>
        </a:p>
        <a:p>
          <a:r>
            <a:rPr lang="hu-HU" dirty="0" smtClean="0"/>
            <a:t>A fiatal felnőttek találjanak köztünk olyan helyet, ahol választ kaphatnak kérdéseikre. Fiatal felnőtteknek szóló rendezvényeket szervezzünk </a:t>
          </a:r>
          <a:r>
            <a:rPr lang="hu-HU" i="1" dirty="0" smtClean="0"/>
            <a:t>Istenkapcsolat és hit</a:t>
          </a:r>
          <a:r>
            <a:rPr lang="hu-HU" dirty="0" smtClean="0"/>
            <a:t> témájában.</a:t>
          </a:r>
        </a:p>
        <a:p>
          <a:r>
            <a:rPr lang="hu-HU" dirty="0" smtClean="0"/>
            <a:t>Intézkedés a cél eléréséhez:Előadást szervezünk egy érdekes témában (akár olyanban is, amely csak részben egyházi/vallási vonatkozású), majd adjunk teret a beszélgetésnek. </a:t>
          </a:r>
        </a:p>
        <a:p>
          <a:r>
            <a:rPr lang="hu-HU" dirty="0" smtClean="0"/>
            <a:t>5. Cél</a:t>
          </a:r>
        </a:p>
        <a:p>
          <a:r>
            <a:rPr lang="hu-HU" dirty="0" smtClean="0"/>
            <a:t>Közelebb hozzuk a keresztény értékeket az emberekhez, hogy megmutassuk, ez nem mond ellent a munka és a magánélet egyensúlyának. Intézkedés a cél eléréséhez:Pl. Kerékpáros zarándoklat szervezése</a:t>
          </a:r>
        </a:p>
        <a:p>
          <a:r>
            <a:rPr lang="hu-HU" dirty="0" smtClean="0"/>
            <a:t>6. Cél</a:t>
          </a:r>
        </a:p>
        <a:p>
          <a:r>
            <a:rPr lang="hu-HU" dirty="0" smtClean="0"/>
            <a:t>Az emberek bizonyos személyes ünnepi alkalmakkor is tapasztalják meg a közösség jelentőségét. Intézkedés a cél eléréséhez:Úgy tervezzük meg a közös ünnepeket, hogy azok meghittek és szeretetteljesek legyenek a családok számára is.</a:t>
          </a:r>
          <a:endParaRPr lang="hu-HU" dirty="0"/>
        </a:p>
      </dgm:t>
    </dgm:pt>
    <dgm:pt modelId="{7E11C229-D829-4577-BDD4-546BA6ACAE80}" type="parTrans" cxnId="{014510BC-3F50-421B-B44B-892378D3A7C0}">
      <dgm:prSet/>
      <dgm:spPr/>
      <dgm:t>
        <a:bodyPr/>
        <a:lstStyle/>
        <a:p>
          <a:endParaRPr lang="hu-HU"/>
        </a:p>
      </dgm:t>
    </dgm:pt>
    <dgm:pt modelId="{187C3433-9DA4-43C7-877C-08503AB0DBBC}" type="sibTrans" cxnId="{014510BC-3F50-421B-B44B-892378D3A7C0}">
      <dgm:prSet/>
      <dgm:spPr/>
      <dgm:t>
        <a:bodyPr/>
        <a:lstStyle/>
        <a:p>
          <a:endParaRPr lang="hu-HU"/>
        </a:p>
      </dgm:t>
    </dgm:pt>
    <dgm:pt modelId="{0B51C1C7-FB24-46AE-BB74-D8D1FB03E8DC}">
      <dgm:prSet phldrT="[Szöveg]" custT="1"/>
      <dgm:spPr/>
      <dgm:t>
        <a:bodyPr/>
        <a:lstStyle/>
        <a:p>
          <a:r>
            <a:rPr lang="hu-HU" sz="1100" b="1" i="1" dirty="0" smtClean="0"/>
            <a:t>IDŐSEK</a:t>
          </a:r>
        </a:p>
        <a:p>
          <a:r>
            <a:rPr lang="hu-HU" sz="1100" dirty="0" smtClean="0"/>
            <a:t>7. cél (közösség)</a:t>
          </a:r>
        </a:p>
        <a:p>
          <a:r>
            <a:rPr lang="hu-HU" sz="1100" dirty="0" smtClean="0"/>
            <a:t>Az idősek tudják, hogy szükség van rájuk, és szívesen kapcsolódnak be a közösségbe. Intézkedés a cél eléréséhez:Teadélutánra, használt tárgyak és ruhák börzéjére hívjuk az érdeklődő időseket.</a:t>
          </a:r>
        </a:p>
        <a:p>
          <a:r>
            <a:rPr lang="hu-HU" sz="1100" dirty="0" smtClean="0"/>
            <a:t>8. Cél</a:t>
          </a:r>
        </a:p>
        <a:p>
          <a:r>
            <a:rPr lang="hu-HU" sz="1100" dirty="0" smtClean="0"/>
            <a:t>Az idősebbek külön is megszólítva érezzék magukat egy számukra meghirdetett liturgikus szertartás során! Intézkedések a cél eléréséhez:Betegek szentségének közösségi kiszolgáltatása! Más alkalommal: Idősek Napja: az idős emberek egyházi ünneplése szentmise keretében! Ezt követően teára és süteményre invitálunk mindenkit. Segítő/figyelő csoportokat indítunk a közösségünkhöz tartozó, nehéz élethelyzetbe került emberek számára (Karitász-program).</a:t>
          </a:r>
          <a:endParaRPr lang="hu-HU" sz="1100" dirty="0"/>
        </a:p>
      </dgm:t>
    </dgm:pt>
    <dgm:pt modelId="{9A41277D-8034-4316-8A1A-3C5B73EEFDD6}" type="parTrans" cxnId="{ED5FADE8-0CBE-488A-8905-590EDA252B16}">
      <dgm:prSet/>
      <dgm:spPr/>
      <dgm:t>
        <a:bodyPr/>
        <a:lstStyle/>
        <a:p>
          <a:endParaRPr lang="hu-HU"/>
        </a:p>
      </dgm:t>
    </dgm:pt>
    <dgm:pt modelId="{E673938D-9D0E-468B-BDC7-A71E0ECF1267}" type="sibTrans" cxnId="{ED5FADE8-0CBE-488A-8905-590EDA252B16}">
      <dgm:prSet/>
      <dgm:spPr/>
      <dgm:t>
        <a:bodyPr/>
        <a:lstStyle/>
        <a:p>
          <a:endParaRPr lang="hu-HU"/>
        </a:p>
      </dgm:t>
    </dgm:pt>
    <dgm:pt modelId="{11176EEF-87FE-46B6-B0E3-8CED1B6D09B9}" type="pres">
      <dgm:prSet presAssocID="{01824AB2-6775-4919-9DDA-7B03B3EB30A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E365E0E-8D6C-4027-BCC2-337AC8F49CD2}" type="pres">
      <dgm:prSet presAssocID="{56E07F26-D1F5-4FD2-AD47-4135B780ACAF}" presName="roof" presStyleLbl="dkBgShp" presStyleIdx="0" presStyleCnt="2" custLinFactNeighborX="875" custLinFactNeighborY="26719"/>
      <dgm:spPr/>
      <dgm:t>
        <a:bodyPr/>
        <a:lstStyle/>
        <a:p>
          <a:endParaRPr lang="hu-HU"/>
        </a:p>
      </dgm:t>
    </dgm:pt>
    <dgm:pt modelId="{F8B44ED1-E3F5-49F0-B1B9-46A161A3DADE}" type="pres">
      <dgm:prSet presAssocID="{56E07F26-D1F5-4FD2-AD47-4135B780ACAF}" presName="pillars" presStyleCnt="0"/>
      <dgm:spPr/>
    </dgm:pt>
    <dgm:pt modelId="{1E72AB0A-2A16-4BF0-9BC1-C4ED824A044E}" type="pres">
      <dgm:prSet presAssocID="{56E07F26-D1F5-4FD2-AD47-4135B780ACAF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A4A158A-7BFC-4D37-89AC-0045216FA9FB}" type="pres">
      <dgm:prSet presAssocID="{D283268D-A3A3-48F5-86DC-9DC2FD3956AD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B98A738-927B-4D95-97AC-BEDA592DA037}" type="pres">
      <dgm:prSet presAssocID="{0B51C1C7-FB24-46AE-BB74-D8D1FB03E8DC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86D0E2-D379-4517-9E87-6844FFEE4FD0}" type="pres">
      <dgm:prSet presAssocID="{56E07F26-D1F5-4FD2-AD47-4135B780ACAF}" presName="base" presStyleLbl="dkBgShp" presStyleIdx="1" presStyleCnt="2"/>
      <dgm:spPr/>
    </dgm:pt>
  </dgm:ptLst>
  <dgm:cxnLst>
    <dgm:cxn modelId="{ED5FADE8-0CBE-488A-8905-590EDA252B16}" srcId="{56E07F26-D1F5-4FD2-AD47-4135B780ACAF}" destId="{0B51C1C7-FB24-46AE-BB74-D8D1FB03E8DC}" srcOrd="2" destOrd="0" parTransId="{9A41277D-8034-4316-8A1A-3C5B73EEFDD6}" sibTransId="{E673938D-9D0E-468B-BDC7-A71E0ECF1267}"/>
    <dgm:cxn modelId="{48006620-A742-4B48-89C1-7E12BC1255AD}" type="presOf" srcId="{01824AB2-6775-4919-9DDA-7B03B3EB30A2}" destId="{11176EEF-87FE-46B6-B0E3-8CED1B6D09B9}" srcOrd="0" destOrd="0" presId="urn:microsoft.com/office/officeart/2005/8/layout/hList3"/>
    <dgm:cxn modelId="{014510BC-3F50-421B-B44B-892378D3A7C0}" srcId="{56E07F26-D1F5-4FD2-AD47-4135B780ACAF}" destId="{D283268D-A3A3-48F5-86DC-9DC2FD3956AD}" srcOrd="1" destOrd="0" parTransId="{7E11C229-D829-4577-BDD4-546BA6ACAE80}" sibTransId="{187C3433-9DA4-43C7-877C-08503AB0DBBC}"/>
    <dgm:cxn modelId="{15F4668B-2DF2-4510-9911-BDB3692C263B}" type="presOf" srcId="{D283268D-A3A3-48F5-86DC-9DC2FD3956AD}" destId="{6A4A158A-7BFC-4D37-89AC-0045216FA9FB}" srcOrd="0" destOrd="0" presId="urn:microsoft.com/office/officeart/2005/8/layout/hList3"/>
    <dgm:cxn modelId="{18783356-C1A5-4B0C-8904-6F2260DA6CDE}" srcId="{01824AB2-6775-4919-9DDA-7B03B3EB30A2}" destId="{56E07F26-D1F5-4FD2-AD47-4135B780ACAF}" srcOrd="0" destOrd="0" parTransId="{4C9B7EA5-6097-480B-AF4F-AF7C51FFC23F}" sibTransId="{3D6107A0-75FA-4D0F-8382-F0EF584AE667}"/>
    <dgm:cxn modelId="{DBE7BA76-6B00-406B-BF2E-62AF6B8E1D9C}" srcId="{56E07F26-D1F5-4FD2-AD47-4135B780ACAF}" destId="{6BC834F5-CD93-45AC-9F67-FBA0EBF0FD47}" srcOrd="0" destOrd="0" parTransId="{15C0367E-E3A6-4EBC-83A5-CECC16E2E13B}" sibTransId="{664039EB-35F8-4CB5-B69C-2DC09B218C7A}"/>
    <dgm:cxn modelId="{B7B77788-8622-4DE0-B831-3E54DC7E5ABE}" type="presOf" srcId="{0B51C1C7-FB24-46AE-BB74-D8D1FB03E8DC}" destId="{7B98A738-927B-4D95-97AC-BEDA592DA037}" srcOrd="0" destOrd="0" presId="urn:microsoft.com/office/officeart/2005/8/layout/hList3"/>
    <dgm:cxn modelId="{8533F3E9-DE44-4566-AB6B-699448D828A4}" type="presOf" srcId="{56E07F26-D1F5-4FD2-AD47-4135B780ACAF}" destId="{1E365E0E-8D6C-4027-BCC2-337AC8F49CD2}" srcOrd="0" destOrd="0" presId="urn:microsoft.com/office/officeart/2005/8/layout/hList3"/>
    <dgm:cxn modelId="{49863121-5B32-4F0C-8028-5126A37BBC04}" type="presOf" srcId="{6BC834F5-CD93-45AC-9F67-FBA0EBF0FD47}" destId="{1E72AB0A-2A16-4BF0-9BC1-C4ED824A044E}" srcOrd="0" destOrd="0" presId="urn:microsoft.com/office/officeart/2005/8/layout/hList3"/>
    <dgm:cxn modelId="{629B83E1-B526-4775-89A0-B20FA975BED0}" type="presParOf" srcId="{11176EEF-87FE-46B6-B0E3-8CED1B6D09B9}" destId="{1E365E0E-8D6C-4027-BCC2-337AC8F49CD2}" srcOrd="0" destOrd="0" presId="urn:microsoft.com/office/officeart/2005/8/layout/hList3"/>
    <dgm:cxn modelId="{78673FB0-B116-4A32-B024-153DCD695B46}" type="presParOf" srcId="{11176EEF-87FE-46B6-B0E3-8CED1B6D09B9}" destId="{F8B44ED1-E3F5-49F0-B1B9-46A161A3DADE}" srcOrd="1" destOrd="0" presId="urn:microsoft.com/office/officeart/2005/8/layout/hList3"/>
    <dgm:cxn modelId="{C35D638F-5CE2-4649-A899-3761F9B643AE}" type="presParOf" srcId="{F8B44ED1-E3F5-49F0-B1B9-46A161A3DADE}" destId="{1E72AB0A-2A16-4BF0-9BC1-C4ED824A044E}" srcOrd="0" destOrd="0" presId="urn:microsoft.com/office/officeart/2005/8/layout/hList3"/>
    <dgm:cxn modelId="{475710F5-B504-438F-81F8-51D4642BFD6C}" type="presParOf" srcId="{F8B44ED1-E3F5-49F0-B1B9-46A161A3DADE}" destId="{6A4A158A-7BFC-4D37-89AC-0045216FA9FB}" srcOrd="1" destOrd="0" presId="urn:microsoft.com/office/officeart/2005/8/layout/hList3"/>
    <dgm:cxn modelId="{807E9DF7-B10E-4168-A26A-F7B7554B1611}" type="presParOf" srcId="{F8B44ED1-E3F5-49F0-B1B9-46A161A3DADE}" destId="{7B98A738-927B-4D95-97AC-BEDA592DA037}" srcOrd="2" destOrd="0" presId="urn:microsoft.com/office/officeart/2005/8/layout/hList3"/>
    <dgm:cxn modelId="{987FF571-046E-4072-A6A7-C9AED4E4F2EE}" type="presParOf" srcId="{11176EEF-87FE-46B6-B0E3-8CED1B6D09B9}" destId="{9086D0E2-D379-4517-9E87-6844FFEE4FD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445F2-E687-43DB-B516-34EB45AAFE7C}">
      <dsp:nvSpPr>
        <dsp:cNvPr id="0" name=""/>
        <dsp:cNvSpPr/>
      </dsp:nvSpPr>
      <dsp:spPr>
        <a:xfrm>
          <a:off x="0" y="0"/>
          <a:ext cx="8229600" cy="163004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800" b="1" u="none" kern="1200" dirty="0" smtClean="0">
              <a:solidFill>
                <a:schemeClr val="tx1"/>
              </a:solidFill>
              <a:latin typeface="Corbel" pitchFamily="34" charset="0"/>
            </a:rPr>
            <a:t>ERŐSSÉGEINK, KIHÍVÁSAINK, LEHETŐSÉGEINK… ÉS KOCKÁZATOK</a:t>
          </a:r>
          <a:endParaRPr lang="hu-HU" sz="3800" u="none" kern="1200" dirty="0">
            <a:solidFill>
              <a:schemeClr val="tx1"/>
            </a:solidFill>
            <a:latin typeface="Corbel" pitchFamily="34" charset="0"/>
          </a:endParaRPr>
        </a:p>
      </dsp:txBody>
      <dsp:txXfrm>
        <a:off x="0" y="0"/>
        <a:ext cx="8229600" cy="1630040"/>
      </dsp:txXfrm>
    </dsp:sp>
    <dsp:sp modelId="{7B0E6640-4570-4FC2-AC05-1589A7E73FAA}">
      <dsp:nvSpPr>
        <dsp:cNvPr id="0" name=""/>
        <dsp:cNvSpPr/>
      </dsp:nvSpPr>
      <dsp:spPr>
        <a:xfrm>
          <a:off x="0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Erősségek: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Jó hálózati munka kialakítása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’</a:t>
          </a:r>
          <a:r>
            <a:rPr lang="hu-HU" sz="1300" kern="1200" dirty="0" err="1" smtClean="0"/>
            <a:t>bizonyosság</a:t>
          </a:r>
          <a:r>
            <a:rPr lang="hu-HU" sz="1300" kern="1200" dirty="0" smtClean="0"/>
            <a:t>’ csak egységben működik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Akarat, hogy valamit közösen csináljunk </a:t>
          </a:r>
          <a:r>
            <a:rPr lang="hu-HU" sz="1300" kern="1200" dirty="0" smtClean="0">
              <a:latin typeface="Corbel" pitchFamily="34" charset="0"/>
            </a:rPr>
            <a:t>me</a:t>
          </a:r>
          <a:r>
            <a:rPr lang="hu-HU" sz="1300" kern="1200" dirty="0" smtClean="0"/>
            <a:t>g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Közösségi szellem megerősítése: a plébánia életének számos területét érintő jó baráti és munkakapcsolatok alakuljanak ki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Jó ötletek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Különböző program-ajánlatok</a:t>
          </a:r>
          <a:endParaRPr lang="hu-HU" sz="1300" kern="1200" dirty="0"/>
        </a:p>
      </dsp:txBody>
      <dsp:txXfrm>
        <a:off x="0" y="1630040"/>
        <a:ext cx="2057399" cy="3423084"/>
      </dsp:txXfrm>
    </dsp:sp>
    <dsp:sp modelId="{16B978EA-0309-44C2-BFFD-B14ED1931DE3}">
      <dsp:nvSpPr>
        <dsp:cNvPr id="0" name=""/>
        <dsp:cNvSpPr/>
      </dsp:nvSpPr>
      <dsp:spPr>
        <a:xfrm>
          <a:off x="2057400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Kihívások: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Az Evangéliumot elvinni az emberekhez, akik kívül vannak a ’</a:t>
          </a:r>
          <a:r>
            <a:rPr lang="hu-HU" sz="1300" kern="1200" dirty="0" err="1" smtClean="0"/>
            <a:t>rendszeren</a:t>
          </a:r>
          <a:r>
            <a:rPr lang="hu-HU" sz="1300" kern="1200" dirty="0" smtClean="0"/>
            <a:t>’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Az Egyházat látogató személyek egyre kevesebben vannak – megszólítás lehetőségei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munkatársak túlterheltek – megosztott feladatkörök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munka csak együttes tervezéssel lehetséges</a:t>
          </a:r>
          <a:endParaRPr lang="hu-HU" sz="1300" kern="1200" dirty="0"/>
        </a:p>
      </dsp:txBody>
      <dsp:txXfrm>
        <a:off x="2057400" y="1630040"/>
        <a:ext cx="2057399" cy="3423084"/>
      </dsp:txXfrm>
    </dsp:sp>
    <dsp:sp modelId="{706BCDA2-F904-4504-A193-A822DB35EF0D}">
      <dsp:nvSpPr>
        <dsp:cNvPr id="0" name=""/>
        <dsp:cNvSpPr/>
      </dsp:nvSpPr>
      <dsp:spPr>
        <a:xfrm>
          <a:off x="4114800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300" u="sng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300" u="sng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Lehetőségek: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plébániát átható közös gondolkodás és cselekvési terv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liturgikus ünnepek valódi közösségi együttlétek legyenek - „NAGY CSALÁD”</a:t>
          </a:r>
          <a:r>
            <a:rPr lang="hu-HU" sz="1300" kern="1200" dirty="0" err="1" smtClean="0"/>
            <a:t>-érzet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Tanulnunk kell egymástól</a:t>
          </a:r>
          <a:endParaRPr lang="hu-HU" sz="1300" kern="1200" dirty="0"/>
        </a:p>
      </dsp:txBody>
      <dsp:txXfrm>
        <a:off x="4114800" y="1630040"/>
        <a:ext cx="2057399" cy="3423084"/>
      </dsp:txXfrm>
    </dsp:sp>
    <dsp:sp modelId="{2B7B1643-C555-40A0-AE4B-F09332E90797}">
      <dsp:nvSpPr>
        <dsp:cNvPr id="0" name=""/>
        <dsp:cNvSpPr/>
      </dsp:nvSpPr>
      <dsp:spPr>
        <a:xfrm>
          <a:off x="6172199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Kockázatok: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Folyamatos információközlés biztosítása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liturgikus alkalmak és a közösségi rendezvények ésszerű, kiegyensúlyozott beosztása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 közösség egyes rétegeinek és tagjainak figyelmen kívül hagyása veszélyt hordoz magában</a:t>
          </a:r>
          <a:endParaRPr lang="hu-HU" sz="1300" kern="1200" dirty="0"/>
        </a:p>
      </dsp:txBody>
      <dsp:txXfrm>
        <a:off x="6172199" y="1630040"/>
        <a:ext cx="2057399" cy="3423084"/>
      </dsp:txXfrm>
    </dsp:sp>
    <dsp:sp modelId="{A876E78E-2674-43C7-8E19-7D160A7B3CA9}">
      <dsp:nvSpPr>
        <dsp:cNvPr id="0" name=""/>
        <dsp:cNvSpPr/>
      </dsp:nvSpPr>
      <dsp:spPr>
        <a:xfrm>
          <a:off x="0" y="5053124"/>
          <a:ext cx="8229600" cy="380342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9CBE87-4D00-47DE-AC00-FBC0AD897AB8}">
      <dsp:nvSpPr>
        <dsp:cNvPr id="0" name=""/>
        <dsp:cNvSpPr/>
      </dsp:nvSpPr>
      <dsp:spPr>
        <a:xfrm>
          <a:off x="0" y="0"/>
          <a:ext cx="8229600" cy="169497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400" b="1" u="none" kern="1200" dirty="0" smtClean="0">
              <a:solidFill>
                <a:schemeClr val="tx1"/>
              </a:solidFill>
              <a:latin typeface="Corbel" pitchFamily="34" charset="0"/>
            </a:rPr>
            <a:t>KARIZMÁINK, TEHETSÉGÜNK… ÉS MOTIVÁLTSÁGUNK</a:t>
          </a:r>
          <a:endParaRPr lang="hu-HU" sz="4400" u="none" kern="1200" dirty="0">
            <a:solidFill>
              <a:schemeClr val="tx1"/>
            </a:solidFill>
            <a:latin typeface="Corbel" pitchFamily="34" charset="0"/>
          </a:endParaRPr>
        </a:p>
      </dsp:txBody>
      <dsp:txXfrm>
        <a:off x="0" y="0"/>
        <a:ext cx="8229600" cy="1694973"/>
      </dsp:txXfrm>
    </dsp:sp>
    <dsp:sp modelId="{E90A182F-649B-45A7-AA15-E8AAC662A187}">
      <dsp:nvSpPr>
        <dsp:cNvPr id="0" name=""/>
        <dsp:cNvSpPr/>
      </dsp:nvSpPr>
      <dsp:spPr>
        <a:xfrm>
          <a:off x="1004" y="1694973"/>
          <a:ext cx="1645518" cy="3559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u="sng" kern="1200" dirty="0" smtClean="0"/>
            <a:t>Misszionáriusnak lenni: megközelíteni az embereket</a:t>
          </a:r>
          <a:endParaRPr lang="hu-H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Közeledni másokhoz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A Hitet nem szabad a templomfalak közé zárni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u="sng" kern="1200" dirty="0" smtClean="0"/>
            <a:t>Építeni és Meghallgatni</a:t>
          </a:r>
          <a:endParaRPr lang="hu-H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Bátorítani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Bizalmat teremteni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Meghallgatni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kern="1200" dirty="0" smtClean="0"/>
            <a:t>Vigasztalni</a:t>
          </a:r>
          <a:endParaRPr lang="hu-HU" sz="1200" kern="1200" dirty="0"/>
        </a:p>
      </dsp:txBody>
      <dsp:txXfrm>
        <a:off x="1004" y="1694973"/>
        <a:ext cx="1645518" cy="3559445"/>
      </dsp:txXfrm>
    </dsp:sp>
    <dsp:sp modelId="{8424105C-D96F-4AC0-B21F-E9C7D78C9017}">
      <dsp:nvSpPr>
        <dsp:cNvPr id="0" name=""/>
        <dsp:cNvSpPr/>
      </dsp:nvSpPr>
      <dsp:spPr>
        <a:xfrm>
          <a:off x="1646522" y="1694973"/>
          <a:ext cx="1645518" cy="3559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u="sng" kern="1200" dirty="0" smtClean="0"/>
            <a:t>Motivációs képesség</a:t>
          </a:r>
          <a:endParaRPr lang="hu-H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Motiválni az embereket a személyes részvételre az egyes programokon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Lelkesíteni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Kitartás és megbízhatóság a célok elérésében – „célra-tartás”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A célokat mindig szem előtt tartani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A projekteket türelmesen ’</a:t>
          </a:r>
          <a:r>
            <a:rPr lang="hu-HU" sz="1100" kern="1200" dirty="0" err="1" smtClean="0"/>
            <a:t>végigcsinálni</a:t>
          </a:r>
          <a:r>
            <a:rPr lang="hu-HU" sz="1100" kern="1200" dirty="0" smtClean="0"/>
            <a:t>’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u="sng" kern="1200" dirty="0" smtClean="0"/>
            <a:t>Segítőkészség</a:t>
          </a:r>
          <a:endParaRPr lang="hu-H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A segítő akarat motiválása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Segítség elfogadása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Nyitottság az átláthatóságra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Türelem azokkal szemben, akik érdeklődnek irántunk</a:t>
          </a:r>
          <a:endParaRPr lang="hu-HU" sz="1100" kern="1200" dirty="0"/>
        </a:p>
      </dsp:txBody>
      <dsp:txXfrm>
        <a:off x="1646522" y="1694973"/>
        <a:ext cx="1645518" cy="3559445"/>
      </dsp:txXfrm>
    </dsp:sp>
    <dsp:sp modelId="{92DA06E7-92A1-4209-BA51-E82A0233FD41}">
      <dsp:nvSpPr>
        <dsp:cNvPr id="0" name=""/>
        <dsp:cNvSpPr/>
      </dsp:nvSpPr>
      <dsp:spPr>
        <a:xfrm>
          <a:off x="3292040" y="1694973"/>
          <a:ext cx="1645518" cy="3559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u="sng" kern="1200" dirty="0" smtClean="0"/>
            <a:t>Az emberek javát szem előtt tartani</a:t>
          </a:r>
          <a:endParaRPr lang="hu-H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Szükségletek felismerése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Meggyőződni arról, hogy mindenki jól van a közösségen belül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Szolgálat-orientált gondolkodás: mindenki érezze jól magát abban, amit csinál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Pozitív hozzáállás/ a cselekvés öröme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Optimizmus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Nyitottság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Örömteli cselekvés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Humor jelenléte a közösségben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u="sng" kern="1200" dirty="0" smtClean="0"/>
            <a:t>Innovációs szellem</a:t>
          </a:r>
          <a:endParaRPr lang="hu-H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Nyitás az Újdonság felé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Új ötletek következetes végrehajtása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Kíváncsiság az Új helyzetek felé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Ötletek és javaslatok összegyűjtése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900" kern="1200" dirty="0" smtClean="0"/>
            <a:t>Teret adni a spontaneitásnak</a:t>
          </a:r>
          <a:endParaRPr lang="hu-HU" sz="900" kern="1200" dirty="0"/>
        </a:p>
      </dsp:txBody>
      <dsp:txXfrm>
        <a:off x="3292040" y="1694973"/>
        <a:ext cx="1645518" cy="3559445"/>
      </dsp:txXfrm>
    </dsp:sp>
    <dsp:sp modelId="{1924AD3F-F437-4D9E-A177-897F544023C2}">
      <dsp:nvSpPr>
        <dsp:cNvPr id="0" name=""/>
        <dsp:cNvSpPr/>
      </dsp:nvSpPr>
      <dsp:spPr>
        <a:xfrm>
          <a:off x="4906886" y="1694973"/>
          <a:ext cx="1645518" cy="3559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u="sng" kern="1200" dirty="0" smtClean="0"/>
            <a:t>Szervezőképesség</a:t>
          </a:r>
          <a:endParaRPr lang="hu-H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Megtalálni azokat, akik jó szervezőképességgel rendelkeznek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u="sng" kern="1200" dirty="0" smtClean="0"/>
            <a:t>Vezetői karizma</a:t>
          </a:r>
          <a:endParaRPr lang="hu-H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Felelősségvállalás felismerése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Felelősség vállalása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err="1" smtClean="0"/>
            <a:t>Team-ek</a:t>
          </a:r>
          <a:r>
            <a:rPr lang="hu-HU" sz="1100" kern="1200" dirty="0" smtClean="0"/>
            <a:t> vezetése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u="sng" kern="1200" dirty="0" smtClean="0"/>
            <a:t>Közösségépítés</a:t>
          </a:r>
          <a:endParaRPr lang="hu-HU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Hálózat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Közösségek létesítése és megerősítése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Társulatok, csoportok, közösségek anyagi támogatása</a:t>
          </a:r>
          <a:endParaRPr lang="hu-HU" sz="1100" kern="1200" dirty="0"/>
        </a:p>
      </dsp:txBody>
      <dsp:txXfrm>
        <a:off x="4906886" y="1694973"/>
        <a:ext cx="1645518" cy="3559445"/>
      </dsp:txXfrm>
    </dsp:sp>
    <dsp:sp modelId="{D48A4140-2EB1-4B53-9E6E-D42A886EE4B9}">
      <dsp:nvSpPr>
        <dsp:cNvPr id="0" name=""/>
        <dsp:cNvSpPr/>
      </dsp:nvSpPr>
      <dsp:spPr>
        <a:xfrm>
          <a:off x="6583077" y="1694973"/>
          <a:ext cx="1645518" cy="3559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u="sng" kern="1200" dirty="0" smtClean="0"/>
            <a:t>Alapmagatartás/ Beállítottság/ Attitűdök</a:t>
          </a:r>
          <a:endParaRPr lang="hu-HU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Elismerő bánásmód egymással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Pozitív ’</a:t>
          </a:r>
          <a:r>
            <a:rPr lang="hu-HU" sz="800" kern="1200" dirty="0" err="1" smtClean="0"/>
            <a:t>hibakultúra</a:t>
          </a:r>
          <a:r>
            <a:rPr lang="hu-HU" sz="800" kern="1200" dirty="0" smtClean="0"/>
            <a:t>’: türelem, megbocsátás, őszinteség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„Egy csónakban evezünk”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Hit az emberi jóságban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Barátság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Egyensúly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Nyitottság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u="sng" kern="1200" dirty="0" smtClean="0"/>
            <a:t>Esztétika</a:t>
          </a:r>
          <a:endParaRPr lang="hu-HU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Szépség mint minőségi tulajdonság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Vonzó légkör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u="sng" kern="1200" dirty="0" smtClean="0"/>
            <a:t>Készségek</a:t>
          </a:r>
          <a:endParaRPr lang="hu-HU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Talentumok felismerése és felhasználása (ének, írás, beszéd, funkció, cselekvés)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u="sng" kern="1200" dirty="0" smtClean="0"/>
            <a:t>Lelkiség</a:t>
          </a:r>
          <a:endParaRPr lang="hu-HU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A Szentlélek legyen érzékelhető a közösségen belül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Figyelni a ’</a:t>
          </a:r>
          <a:r>
            <a:rPr lang="hu-HU" sz="800" kern="1200" dirty="0" err="1" smtClean="0"/>
            <a:t>lelkiségi</a:t>
          </a:r>
          <a:r>
            <a:rPr lang="hu-HU" sz="800" kern="1200" dirty="0" smtClean="0"/>
            <a:t>’ sokszínűségre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Istenbe vetett bizalom: „semmi sem az enyém, minden az ÖVÉ”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Az Istennel való kapcsolatot kísérni és támogatni</a:t>
          </a:r>
          <a:endParaRPr lang="hu-HU" sz="800" kern="1200" dirty="0"/>
        </a:p>
      </dsp:txBody>
      <dsp:txXfrm>
        <a:off x="6583077" y="1694973"/>
        <a:ext cx="1645518" cy="3559445"/>
      </dsp:txXfrm>
    </dsp:sp>
    <dsp:sp modelId="{06A5B73B-ADCD-40BA-8593-3B05AE10DFAD}">
      <dsp:nvSpPr>
        <dsp:cNvPr id="0" name=""/>
        <dsp:cNvSpPr/>
      </dsp:nvSpPr>
      <dsp:spPr>
        <a:xfrm>
          <a:off x="0" y="5254419"/>
          <a:ext cx="8229600" cy="395493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C62CAB-66FE-452B-9236-429C7FD4990C}">
      <dsp:nvSpPr>
        <dsp:cNvPr id="0" name=""/>
        <dsp:cNvSpPr/>
      </dsp:nvSpPr>
      <dsp:spPr>
        <a:xfrm>
          <a:off x="0" y="0"/>
          <a:ext cx="8229600" cy="163004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6500" b="1" u="none" kern="1200" smtClean="0">
              <a:solidFill>
                <a:schemeClr val="tx1"/>
              </a:solidFill>
              <a:latin typeface="Corbel" pitchFamily="34" charset="0"/>
            </a:rPr>
            <a:t>KOROSZTÁLYOK</a:t>
          </a:r>
          <a:endParaRPr lang="hu-HU" sz="6500" u="none" kern="1200" dirty="0">
            <a:solidFill>
              <a:schemeClr val="tx1"/>
            </a:solidFill>
            <a:latin typeface="Corbel" pitchFamily="34" charset="0"/>
          </a:endParaRPr>
        </a:p>
      </dsp:txBody>
      <dsp:txXfrm>
        <a:off x="0" y="0"/>
        <a:ext cx="8229600" cy="1630040"/>
      </dsp:txXfrm>
    </dsp:sp>
    <dsp:sp modelId="{E8CCD026-79E5-4C55-867A-8F827B07F5DD}">
      <dsp:nvSpPr>
        <dsp:cNvPr id="0" name=""/>
        <dsp:cNvSpPr/>
      </dsp:nvSpPr>
      <dsp:spPr>
        <a:xfrm>
          <a:off x="0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Gyerekek/Ifjúság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Rámutatni Jézusra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Biztos terek felkínálása, ahol az Egyház mint közösség érzékelhető (templom, plébánia, közösségi terem, templom előtere)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Intenzív hatások (keresztség, elsőáldozás, bérmálás)</a:t>
          </a:r>
          <a:endParaRPr lang="hu-HU" sz="1300" kern="1200" dirty="0"/>
        </a:p>
      </dsp:txBody>
      <dsp:txXfrm>
        <a:off x="0" y="1630040"/>
        <a:ext cx="2057399" cy="3423084"/>
      </dsp:txXfrm>
    </dsp:sp>
    <dsp:sp modelId="{A1801ECD-6450-4D67-83BC-495717E941F0}">
      <dsp:nvSpPr>
        <dsp:cNvPr id="0" name=""/>
        <dsp:cNvSpPr/>
      </dsp:nvSpPr>
      <dsp:spPr>
        <a:xfrm>
          <a:off x="2057400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Fiatal-felnőttek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Intenzív élmények biztosítása, melyek impulzusokat adhatnak (esküvő, keresztelő)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Az egyházban legyen meghívó erő, amikor valakinek támogatásra van szüksége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Újabb utak támogatása az egyházközösségen belül és kívül (meghívás, szociális kapcsolatok)</a:t>
          </a:r>
          <a:endParaRPr lang="hu-HU" sz="1300" kern="1200" dirty="0"/>
        </a:p>
      </dsp:txBody>
      <dsp:txXfrm>
        <a:off x="2057400" y="1630040"/>
        <a:ext cx="2057399" cy="3423084"/>
      </dsp:txXfrm>
    </dsp:sp>
    <dsp:sp modelId="{9877DA7D-B4BA-4CE7-BDDF-7B65148B6B71}">
      <dsp:nvSpPr>
        <dsp:cNvPr id="0" name=""/>
        <dsp:cNvSpPr/>
      </dsp:nvSpPr>
      <dsp:spPr>
        <a:xfrm>
          <a:off x="4114800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Erőforrás-hordozók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Igény a spontán Támogatásra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Időt és esélyt biztosítani arra, hogy valaki szerepelhessen a közösség egyes munkaterületein, ha akar („gyerek a házon kívül”)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Kapcsolatépítés a közösségen belül és nyitottság más, szomszédos közösségekkel való találkozásra és együttműködésre (közvetlen közelség)</a:t>
          </a:r>
          <a:endParaRPr lang="hu-HU" sz="1300" kern="1200" dirty="0"/>
        </a:p>
      </dsp:txBody>
      <dsp:txXfrm>
        <a:off x="4114800" y="1630040"/>
        <a:ext cx="2057399" cy="3423084"/>
      </dsp:txXfrm>
    </dsp:sp>
    <dsp:sp modelId="{729DC24C-931F-4A24-9138-F5A0B6B15231}">
      <dsp:nvSpPr>
        <dsp:cNvPr id="0" name=""/>
        <dsp:cNvSpPr/>
      </dsp:nvSpPr>
      <dsp:spPr>
        <a:xfrm>
          <a:off x="6172199" y="1630040"/>
          <a:ext cx="2057399" cy="34230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u="sng" kern="1200" dirty="0" smtClean="0"/>
            <a:t>Idősek</a:t>
          </a:r>
          <a:endParaRPr lang="hu-H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Sajátos lelkiségi és hitéleti programok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Egészségügyi problémák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Ha valaki az életkorából adódóan már kevésbé mozgékony, ezért nagyobb támogatást igényel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Kapcsolatok keresése a közösségen belül</a:t>
          </a:r>
          <a:endParaRPr lang="hu-HU" sz="1300" kern="1200" dirty="0"/>
        </a:p>
      </dsp:txBody>
      <dsp:txXfrm>
        <a:off x="6172199" y="1630040"/>
        <a:ext cx="2057399" cy="3423084"/>
      </dsp:txXfrm>
    </dsp:sp>
    <dsp:sp modelId="{82524577-C7DA-4FD8-B33B-90C8755C7358}">
      <dsp:nvSpPr>
        <dsp:cNvPr id="0" name=""/>
        <dsp:cNvSpPr/>
      </dsp:nvSpPr>
      <dsp:spPr>
        <a:xfrm>
          <a:off x="0" y="5053124"/>
          <a:ext cx="8229600" cy="380342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365E0E-8D6C-4027-BCC2-337AC8F49CD2}">
      <dsp:nvSpPr>
        <dsp:cNvPr id="0" name=""/>
        <dsp:cNvSpPr/>
      </dsp:nvSpPr>
      <dsp:spPr>
        <a:xfrm>
          <a:off x="0" y="455138"/>
          <a:ext cx="8229600" cy="1703427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6500" b="1" u="none" kern="1200" dirty="0" smtClean="0">
              <a:solidFill>
                <a:schemeClr val="tx1"/>
              </a:solidFill>
              <a:latin typeface="Corbel" pitchFamily="34" charset="0"/>
            </a:rPr>
            <a:t>CÉLOK ÉS TERVEK</a:t>
          </a:r>
          <a:endParaRPr lang="hu-HU" sz="6500" u="none" kern="1200" dirty="0">
            <a:solidFill>
              <a:schemeClr val="tx1"/>
            </a:solidFill>
            <a:latin typeface="Corbel" pitchFamily="34" charset="0"/>
          </a:endParaRPr>
        </a:p>
      </dsp:txBody>
      <dsp:txXfrm>
        <a:off x="0" y="455138"/>
        <a:ext cx="8229600" cy="1703427"/>
      </dsp:txXfrm>
    </dsp:sp>
    <dsp:sp modelId="{1E72AB0A-2A16-4BF0-9BC1-C4ED824A044E}">
      <dsp:nvSpPr>
        <dsp:cNvPr id="0" name=""/>
        <dsp:cNvSpPr/>
      </dsp:nvSpPr>
      <dsp:spPr>
        <a:xfrm>
          <a:off x="4018" y="1703427"/>
          <a:ext cx="2740521" cy="35771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i="1" kern="1200" dirty="0" smtClean="0"/>
            <a:t>SZÜLŐK és GYEREKEIK</a:t>
          </a:r>
          <a:endParaRPr lang="hu-H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1. Cél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A gyerekek és a szülők érezzék jól magukat nálunk! Intézkedések a cél eléréséhez:Személyes megszólítás a közösség tagjai felé. Érdeklődés a közérzetüket és jelen élethelyzetüket illetően.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2. Cél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kern="1200" dirty="0" smtClean="0"/>
            <a:t>A szülők és gyerekeik csodálatos és élményt adó ünnepeket éljenek meg nálunk! Intézkedés a cél eléréséhez:A felkészülés során tudatosan az esztétikai tartalomra is koncentrálunk.</a:t>
          </a:r>
          <a:endParaRPr lang="hu-HU" sz="1400" kern="1200" dirty="0"/>
        </a:p>
      </dsp:txBody>
      <dsp:txXfrm>
        <a:off x="4018" y="1703427"/>
        <a:ext cx="2740521" cy="3577197"/>
      </dsp:txXfrm>
    </dsp:sp>
    <dsp:sp modelId="{6A4A158A-7BFC-4D37-89AC-0045216FA9FB}">
      <dsp:nvSpPr>
        <dsp:cNvPr id="0" name=""/>
        <dsp:cNvSpPr/>
      </dsp:nvSpPr>
      <dsp:spPr>
        <a:xfrm>
          <a:off x="2744539" y="1703427"/>
          <a:ext cx="2740521" cy="35771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b="1" i="1" kern="1200" dirty="0" smtClean="0"/>
            <a:t>FIATALOK és FIATAL FELNŐTTEK</a:t>
          </a:r>
          <a:endParaRPr lang="hu-HU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3. Cél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A ministrálás mellett liturgikus asszisztenseket is neveljünk ki az idősebb korosztályból! Intézkedések a cél eléréséhez:Rendszeresen szervezzünk foglalkozásokat játékkal összekapcsolva. Időnként apró ajándékokkal fejezzük ki elismerésünket. Ennek támogatására egyházmegyei anyagokat is felhasználunk.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4. cél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A fiatal felnőttek találjanak köztünk olyan helyet, ahol választ kaphatnak kérdéseikre. Fiatal felnőtteknek szóló rendezvényeket szervezzünk </a:t>
          </a:r>
          <a:r>
            <a:rPr lang="hu-HU" sz="800" i="1" kern="1200" dirty="0" smtClean="0"/>
            <a:t>Istenkapcsolat és hit</a:t>
          </a:r>
          <a:r>
            <a:rPr lang="hu-HU" sz="800" kern="1200" dirty="0" smtClean="0"/>
            <a:t> témájában.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Intézkedés a cél eléréséhez:Előadást szervezünk egy érdekes témában (akár olyanban is, amely csak részben egyházi/vallási vonatkozású), majd adjunk teret a beszélgetésnek.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5. Cél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Közelebb hozzuk a keresztény értékeket az emberekhez, hogy megmutassuk, ez nem mond ellent a munka és a magánélet egyensúlyának. Intézkedés a cél eléréséhez:Pl. Kerékpáros zarándoklat szervezése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6. Cél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800" kern="1200" dirty="0" smtClean="0"/>
            <a:t>Az emberek bizonyos személyes ünnepi alkalmakkor is tapasztalják meg a közösség jelentőségét. Intézkedés a cél eléréséhez:Úgy tervezzük meg a közös ünnepeket, hogy azok meghittek és szeretetteljesek legyenek a családok számára is.</a:t>
          </a:r>
          <a:endParaRPr lang="hu-HU" sz="800" kern="1200" dirty="0"/>
        </a:p>
      </dsp:txBody>
      <dsp:txXfrm>
        <a:off x="2744539" y="1703427"/>
        <a:ext cx="2740521" cy="3577197"/>
      </dsp:txXfrm>
    </dsp:sp>
    <dsp:sp modelId="{7B98A738-927B-4D95-97AC-BEDA592DA037}">
      <dsp:nvSpPr>
        <dsp:cNvPr id="0" name=""/>
        <dsp:cNvSpPr/>
      </dsp:nvSpPr>
      <dsp:spPr>
        <a:xfrm>
          <a:off x="5485060" y="1703427"/>
          <a:ext cx="2740521" cy="35771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i="1" kern="1200" dirty="0" smtClean="0"/>
            <a:t>IDŐSEK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7. cél (közösség)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Az idősek tudják, hogy szükség van rájuk, és szívesen kapcsolódnak be a közösségbe. Intézkedés a cél eléréséhez:Teadélutánra, használt tárgyak és ruhák börzéjére hívjuk az érdeklődő időseket.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8. Cél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Az idősebbek külön is megszólítva érezzék magukat egy számukra meghirdetett liturgikus szertartás során! Intézkedések a cél eléréséhez:Betegek szentségének közösségi kiszolgáltatása! Más alkalommal: Idősek Napja: az idős emberek egyházi ünneplése szentmise keretében! Ezt követően teára és süteményre invitálunk mindenkit. Segítő/figyelő csoportokat indítunk a közösségünkhöz tartozó, nehéz élethelyzetbe került emberek számára (Karitász-program).</a:t>
          </a:r>
          <a:endParaRPr lang="hu-HU" sz="1100" kern="1200" dirty="0"/>
        </a:p>
      </dsp:txBody>
      <dsp:txXfrm>
        <a:off x="5485060" y="1703427"/>
        <a:ext cx="2740521" cy="3577197"/>
      </dsp:txXfrm>
    </dsp:sp>
    <dsp:sp modelId="{9086D0E2-D379-4517-9E87-6844FFEE4FD0}">
      <dsp:nvSpPr>
        <dsp:cNvPr id="0" name=""/>
        <dsp:cNvSpPr/>
      </dsp:nvSpPr>
      <dsp:spPr>
        <a:xfrm>
          <a:off x="0" y="5280624"/>
          <a:ext cx="8229600" cy="397466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3A48-08F1-4D25-B61D-117BC3DD4261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41408-CBD3-480C-97A2-C8D0A7D09E3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4941168"/>
            <a:ext cx="6400800" cy="697632"/>
          </a:xfrm>
        </p:spPr>
        <p:txBody>
          <a:bodyPr>
            <a:noAutofit/>
          </a:bodyPr>
          <a:lstStyle/>
          <a:p>
            <a:r>
              <a:rPr lang="hu-HU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rbel" pitchFamily="34" charset="0"/>
              </a:rPr>
              <a:t>Munkadokumentum</a:t>
            </a:r>
            <a:endParaRPr lang="hu-HU" sz="5400" b="1" dirty="0">
              <a:solidFill>
                <a:schemeClr val="tx1">
                  <a:lumMod val="50000"/>
                  <a:lumOff val="50000"/>
                </a:schemeClr>
              </a:solidFill>
              <a:latin typeface="Corbel" pitchFamily="34" charset="0"/>
            </a:endParaRPr>
          </a:p>
        </p:txBody>
      </p:sp>
      <p:pic>
        <p:nvPicPr>
          <p:cNvPr id="5" name="Kép 4" descr="Do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8286" y="1767078"/>
            <a:ext cx="4567428" cy="332384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476250"/>
          <a:ext cx="8229600" cy="5649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u-HU" b="1" dirty="0">
                <a:latin typeface="Corbel" pitchFamily="34" charset="0"/>
              </a:rPr>
              <a:t>Konkrét szempontok a közös lelkipásztori tevékenységhez a fejlesztésre váró területen</a:t>
            </a:r>
            <a:r>
              <a:rPr lang="hu-HU" b="1" dirty="0" smtClean="0">
                <a:latin typeface="Corbel" pitchFamily="34" charset="0"/>
              </a:rPr>
              <a:t>:</a:t>
            </a:r>
          </a:p>
          <a:p>
            <a:pPr>
              <a:buNone/>
            </a:pPr>
            <a:endParaRPr lang="hu-HU" dirty="0" smtClean="0">
              <a:latin typeface="Corbe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Bérmálás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Keresztút </a:t>
            </a:r>
            <a:r>
              <a:rPr lang="hu-HU" dirty="0">
                <a:latin typeface="Corbel" pitchFamily="34" charset="0"/>
              </a:rPr>
              <a:t>(minden korosztály bevonásával</a:t>
            </a:r>
            <a:r>
              <a:rPr lang="hu-HU" dirty="0" smtClean="0">
                <a:latin typeface="Corbel" pitchFamily="34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Imatalálkozó </a:t>
            </a:r>
            <a:r>
              <a:rPr lang="hu-HU" dirty="0">
                <a:latin typeface="Corbel" pitchFamily="34" charset="0"/>
              </a:rPr>
              <a:t>fiataloknak – zarándoklat </a:t>
            </a:r>
            <a:r>
              <a:rPr lang="hu-HU" dirty="0" smtClean="0">
                <a:latin typeface="Corbel" pitchFamily="34" charset="0"/>
              </a:rPr>
              <a:t>keretében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Áldások </a:t>
            </a:r>
            <a:r>
              <a:rPr lang="hu-HU" dirty="0">
                <a:latin typeface="Corbel" pitchFamily="34" charset="0"/>
              </a:rPr>
              <a:t>liturgikus alkalmazása (gyerekek/iskolások, családok, betegek, idősek, stb</a:t>
            </a:r>
            <a:r>
              <a:rPr lang="hu-HU" dirty="0" smtClean="0">
                <a:latin typeface="Corbel" pitchFamily="34" charset="0"/>
              </a:rPr>
              <a:t>.)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Bibliakör </a:t>
            </a:r>
            <a:r>
              <a:rPr lang="hu-HU" dirty="0">
                <a:latin typeface="Corbel" pitchFamily="34" charset="0"/>
              </a:rPr>
              <a:t>és </a:t>
            </a:r>
            <a:r>
              <a:rPr lang="hu-HU" dirty="0" smtClean="0">
                <a:latin typeface="Corbel" pitchFamily="34" charset="0"/>
              </a:rPr>
              <a:t>Felnőtt-katekézis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Zarándoklatok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Részvétel </a:t>
            </a:r>
            <a:r>
              <a:rPr lang="hu-HU" dirty="0">
                <a:latin typeface="Corbel" pitchFamily="34" charset="0"/>
              </a:rPr>
              <a:t>a </a:t>
            </a:r>
            <a:r>
              <a:rPr lang="hu-HU" i="1" dirty="0">
                <a:latin typeface="Corbel" pitchFamily="34" charset="0"/>
              </a:rPr>
              <a:t>Templomok éjszakája</a:t>
            </a:r>
            <a:r>
              <a:rPr lang="hu-HU" dirty="0">
                <a:latin typeface="Corbel" pitchFamily="34" charset="0"/>
              </a:rPr>
              <a:t> és az </a:t>
            </a:r>
            <a:r>
              <a:rPr lang="hu-HU" i="1" dirty="0">
                <a:latin typeface="Corbel" pitchFamily="34" charset="0"/>
              </a:rPr>
              <a:t>Ars </a:t>
            </a:r>
            <a:r>
              <a:rPr lang="hu-HU" i="1" dirty="0" err="1">
                <a:latin typeface="Corbel" pitchFamily="34" charset="0"/>
              </a:rPr>
              <a:t>Sacra</a:t>
            </a:r>
            <a:r>
              <a:rPr lang="hu-HU" i="1" dirty="0">
                <a:latin typeface="Corbel" pitchFamily="34" charset="0"/>
              </a:rPr>
              <a:t> Művészeti Fesztivál</a:t>
            </a:r>
            <a:r>
              <a:rPr lang="hu-HU" dirty="0">
                <a:latin typeface="Corbel" pitchFamily="34" charset="0"/>
              </a:rPr>
              <a:t> </a:t>
            </a:r>
            <a:r>
              <a:rPr lang="hu-HU" dirty="0" smtClean="0">
                <a:latin typeface="Corbel" pitchFamily="34" charset="0"/>
              </a:rPr>
              <a:t>programjaiban</a:t>
            </a:r>
          </a:p>
          <a:p>
            <a:pPr>
              <a:buFont typeface="Wingdings" pitchFamily="2" charset="2"/>
              <a:buChar char="Ø"/>
            </a:pPr>
            <a:r>
              <a:rPr lang="hu-HU" dirty="0" smtClean="0">
                <a:latin typeface="Corbel" pitchFamily="34" charset="0"/>
              </a:rPr>
              <a:t> </a:t>
            </a:r>
            <a:r>
              <a:rPr lang="hu-HU" dirty="0">
                <a:latin typeface="Corbel" pitchFamily="34" charset="0"/>
              </a:rPr>
              <a:t>Közös PR-munka kialakítása (hírlevél, </a:t>
            </a:r>
            <a:r>
              <a:rPr lang="hu-HU" dirty="0" err="1">
                <a:latin typeface="Corbel" pitchFamily="34" charset="0"/>
              </a:rPr>
              <a:t>facebook-oldal</a:t>
            </a:r>
            <a:r>
              <a:rPr lang="hu-HU" dirty="0">
                <a:latin typeface="Corbel" pitchFamily="34" charset="0"/>
              </a:rPr>
              <a:t>, plakátok, média-megjelenés, önkormányzati/egyházmegyei/országos sajtó-kapcsolat)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539552" y="548680"/>
          <a:ext cx="8229600" cy="5678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938</Words>
  <Application>Microsoft Office PowerPoint</Application>
  <PresentationFormat>Diavetítés a képernyőre (4:3 oldalarány)</PresentationFormat>
  <Paragraphs>137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1. dia</vt:lpstr>
      <vt:lpstr> </vt:lpstr>
      <vt:lpstr>3. dia</vt:lpstr>
      <vt:lpstr>4. dia</vt:lpstr>
      <vt:lpstr>5. dia</vt:lpstr>
      <vt:lpstr>6.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emachines2</dc:creator>
  <cp:lastModifiedBy>emachines2</cp:lastModifiedBy>
  <cp:revision>13</cp:revision>
  <dcterms:created xsi:type="dcterms:W3CDTF">2024-11-15T14:00:27Z</dcterms:created>
  <dcterms:modified xsi:type="dcterms:W3CDTF">2025-10-19T15:29:15Z</dcterms:modified>
</cp:coreProperties>
</file>