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19E06B-49F1-49A8-BB7F-D2DA80BBD0A5}" type="doc">
      <dgm:prSet loTypeId="urn:microsoft.com/office/officeart/2005/8/layout/vProcess5" loCatId="process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hu-HU"/>
        </a:p>
      </dgm:t>
    </dgm:pt>
    <dgm:pt modelId="{D7ABF768-646D-4D6D-B2EC-F74835212B2F}">
      <dgm:prSet phldrT="[Szöveg]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hu-HU" b="1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itchFamily="34" charset="0"/>
            </a:rPr>
            <a:t>Tanúságtétel</a:t>
          </a:r>
          <a:endParaRPr lang="hu-HU" b="1" dirty="0">
            <a:solidFill>
              <a:schemeClr val="tx1">
                <a:lumMod val="65000"/>
                <a:lumOff val="35000"/>
              </a:schemeClr>
            </a:solidFill>
            <a:latin typeface="Corbel" pitchFamily="34" charset="0"/>
          </a:endParaRPr>
        </a:p>
      </dgm:t>
    </dgm:pt>
    <dgm:pt modelId="{89F91D4B-9CE1-40A2-99D3-EBDC7A87584B}" type="parTrans" cxnId="{BEA6879D-9BC1-46A0-BF74-C6F4F10B789D}">
      <dgm:prSet/>
      <dgm:spPr/>
      <dgm:t>
        <a:bodyPr/>
        <a:lstStyle/>
        <a:p>
          <a:endParaRPr lang="hu-HU"/>
        </a:p>
      </dgm:t>
    </dgm:pt>
    <dgm:pt modelId="{2515D29D-E47E-47DC-96A9-A6B8C9C5248D}" type="sibTrans" cxnId="{BEA6879D-9BC1-46A0-BF74-C6F4F10B789D}">
      <dgm:prSet/>
      <dgm:spPr/>
      <dgm:t>
        <a:bodyPr/>
        <a:lstStyle/>
        <a:p>
          <a:endParaRPr lang="hu-HU"/>
        </a:p>
      </dgm:t>
    </dgm:pt>
    <dgm:pt modelId="{EB95C65F-1458-4DFC-B371-3CE6FF31D797}">
      <dgm:prSet phldrT="[Szöveg]"/>
      <dgm:spPr>
        <a:solidFill>
          <a:schemeClr val="accent1">
            <a:alpha val="76667"/>
          </a:schemeClr>
        </a:solidFill>
      </dgm:spPr>
      <dgm:t>
        <a:bodyPr/>
        <a:lstStyle/>
        <a:p>
          <a:pPr algn="r"/>
          <a:r>
            <a:rPr lang="hu-HU" b="1" dirty="0" smtClean="0">
              <a:solidFill>
                <a:schemeClr val="tx1">
                  <a:lumMod val="50000"/>
                  <a:lumOff val="50000"/>
                </a:schemeClr>
              </a:solidFill>
              <a:latin typeface="Corbel" pitchFamily="34" charset="0"/>
            </a:rPr>
            <a:t>Szeretetszolgálat</a:t>
          </a:r>
          <a:endParaRPr lang="hu-HU" b="1" dirty="0">
            <a:solidFill>
              <a:schemeClr val="tx1">
                <a:lumMod val="50000"/>
                <a:lumOff val="50000"/>
              </a:schemeClr>
            </a:solidFill>
            <a:latin typeface="Corbel" pitchFamily="34" charset="0"/>
          </a:endParaRPr>
        </a:p>
      </dgm:t>
    </dgm:pt>
    <dgm:pt modelId="{FB74722F-9041-4E6C-BF69-606CED389A5F}" type="parTrans" cxnId="{0F7BD71C-2A4E-42F2-9BDE-CDCC685E74B1}">
      <dgm:prSet/>
      <dgm:spPr/>
      <dgm:t>
        <a:bodyPr/>
        <a:lstStyle/>
        <a:p>
          <a:endParaRPr lang="hu-HU"/>
        </a:p>
      </dgm:t>
    </dgm:pt>
    <dgm:pt modelId="{628C287E-44F7-4F43-A453-B925E9929454}" type="sibTrans" cxnId="{0F7BD71C-2A4E-42F2-9BDE-CDCC685E74B1}">
      <dgm:prSet/>
      <dgm:spPr/>
      <dgm:t>
        <a:bodyPr/>
        <a:lstStyle/>
        <a:p>
          <a:endParaRPr lang="hu-HU"/>
        </a:p>
      </dgm:t>
    </dgm:pt>
    <dgm:pt modelId="{625E3536-B659-4191-8D0C-CCA7035B0A74}">
      <dgm:prSet phldrT="[Szöveg]"/>
      <dgm:spPr>
        <a:solidFill>
          <a:schemeClr val="accent1">
            <a:alpha val="63333"/>
          </a:schemeClr>
        </a:solidFill>
      </dgm:spPr>
      <dgm:t>
        <a:bodyPr/>
        <a:lstStyle/>
        <a:p>
          <a:r>
            <a:rPr lang="hu-HU" b="1" dirty="0" smtClean="0">
              <a:solidFill>
                <a:schemeClr val="bg1">
                  <a:lumMod val="50000"/>
                </a:schemeClr>
              </a:solidFill>
              <a:latin typeface="Corbel" pitchFamily="34" charset="0"/>
            </a:rPr>
            <a:t>Közösség</a:t>
          </a:r>
          <a:endParaRPr lang="hu-HU" b="1" dirty="0">
            <a:solidFill>
              <a:schemeClr val="bg1">
                <a:lumMod val="50000"/>
              </a:schemeClr>
            </a:solidFill>
            <a:latin typeface="Corbel" pitchFamily="34" charset="0"/>
          </a:endParaRPr>
        </a:p>
      </dgm:t>
    </dgm:pt>
    <dgm:pt modelId="{29BF4137-A37D-4D6C-B1A1-320BB5B1FD6F}" type="parTrans" cxnId="{BB41A6CB-BF4C-46B2-BBB3-536B868CDCB4}">
      <dgm:prSet/>
      <dgm:spPr/>
      <dgm:t>
        <a:bodyPr/>
        <a:lstStyle/>
        <a:p>
          <a:endParaRPr lang="hu-HU"/>
        </a:p>
      </dgm:t>
    </dgm:pt>
    <dgm:pt modelId="{C49D0A0F-069B-42AD-8C2A-8B33057214F6}" type="sibTrans" cxnId="{BB41A6CB-BF4C-46B2-BBB3-536B868CDCB4}">
      <dgm:prSet/>
      <dgm:spPr/>
      <dgm:t>
        <a:bodyPr/>
        <a:lstStyle/>
        <a:p>
          <a:endParaRPr lang="hu-HU"/>
        </a:p>
      </dgm:t>
    </dgm:pt>
    <dgm:pt modelId="{BB676D79-0150-41D0-8F41-6CE573ECE3AD}">
      <dgm:prSet phldrT="[Szöveg]"/>
      <dgm:spPr>
        <a:solidFill>
          <a:schemeClr val="accent1">
            <a:alpha val="50000"/>
          </a:schemeClr>
        </a:solidFill>
      </dgm:spPr>
      <dgm:t>
        <a:bodyPr/>
        <a:lstStyle/>
        <a:p>
          <a:r>
            <a:rPr lang="hu-HU" b="1" dirty="0" smtClean="0">
              <a:solidFill>
                <a:schemeClr val="bg1">
                  <a:lumMod val="65000"/>
                </a:schemeClr>
              </a:solidFill>
              <a:latin typeface="Corbel" pitchFamily="34" charset="0"/>
            </a:rPr>
            <a:t>Liturgia</a:t>
          </a:r>
          <a:endParaRPr lang="hu-HU" b="1" dirty="0">
            <a:solidFill>
              <a:schemeClr val="bg1">
                <a:lumMod val="65000"/>
              </a:schemeClr>
            </a:solidFill>
            <a:latin typeface="Corbel" pitchFamily="34" charset="0"/>
          </a:endParaRPr>
        </a:p>
      </dgm:t>
    </dgm:pt>
    <dgm:pt modelId="{9FD4FDAE-88B2-4D28-8987-DFA55916DF3C}" type="parTrans" cxnId="{927C6133-64E4-45A8-9393-CD7443B30F1A}">
      <dgm:prSet/>
      <dgm:spPr/>
      <dgm:t>
        <a:bodyPr/>
        <a:lstStyle/>
        <a:p>
          <a:endParaRPr lang="hu-HU"/>
        </a:p>
      </dgm:t>
    </dgm:pt>
    <dgm:pt modelId="{3300C392-76FC-4A77-A3B9-D82B55216AA4}" type="sibTrans" cxnId="{927C6133-64E4-45A8-9393-CD7443B30F1A}">
      <dgm:prSet/>
      <dgm:spPr/>
      <dgm:t>
        <a:bodyPr/>
        <a:lstStyle/>
        <a:p>
          <a:endParaRPr lang="hu-HU"/>
        </a:p>
      </dgm:t>
    </dgm:pt>
    <dgm:pt modelId="{8813FAA1-2B60-4574-AB66-82898B589752}" type="pres">
      <dgm:prSet presAssocID="{D619E06B-49F1-49A8-BB7F-D2DA80BBD0A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8C85663-0773-46AA-BE81-52DE2A3D9E5A}" type="pres">
      <dgm:prSet presAssocID="{D619E06B-49F1-49A8-BB7F-D2DA80BBD0A5}" presName="dummyMaxCanvas" presStyleCnt="0">
        <dgm:presLayoutVars/>
      </dgm:prSet>
      <dgm:spPr/>
    </dgm:pt>
    <dgm:pt modelId="{525D01B4-D957-4166-AB51-59D17412546D}" type="pres">
      <dgm:prSet presAssocID="{D619E06B-49F1-49A8-BB7F-D2DA80BBD0A5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3133D01-9344-4726-B445-9BAF4AFDEE76}" type="pres">
      <dgm:prSet presAssocID="{D619E06B-49F1-49A8-BB7F-D2DA80BBD0A5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F0A99FF-A896-4297-B934-ECC2E8DA0E39}" type="pres">
      <dgm:prSet presAssocID="{D619E06B-49F1-49A8-BB7F-D2DA80BBD0A5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9B90384-A0F2-4C0B-829E-52AEA1CAE86D}" type="pres">
      <dgm:prSet presAssocID="{D619E06B-49F1-49A8-BB7F-D2DA80BBD0A5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619F965-FD2D-430C-8A87-E3110A63CB37}" type="pres">
      <dgm:prSet presAssocID="{D619E06B-49F1-49A8-BB7F-D2DA80BBD0A5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4CB0D3B-5FD1-4B52-B39F-301C0D49AAAF}" type="pres">
      <dgm:prSet presAssocID="{D619E06B-49F1-49A8-BB7F-D2DA80BBD0A5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796F589-F5D0-4D50-9C60-9A743DDC6471}" type="pres">
      <dgm:prSet presAssocID="{D619E06B-49F1-49A8-BB7F-D2DA80BBD0A5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EB749F9-0302-4B4D-B0A9-46C8127114B3}" type="pres">
      <dgm:prSet presAssocID="{D619E06B-49F1-49A8-BB7F-D2DA80BBD0A5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1436E75-11BD-49F7-B4D6-23BB3AB5DD11}" type="pres">
      <dgm:prSet presAssocID="{D619E06B-49F1-49A8-BB7F-D2DA80BBD0A5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8EA7CE8-8541-4E3B-A731-C9B2099A942C}" type="pres">
      <dgm:prSet presAssocID="{D619E06B-49F1-49A8-BB7F-D2DA80BBD0A5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12FE49A-BEC8-4568-A4E8-DCC27212AC7D}" type="pres">
      <dgm:prSet presAssocID="{D619E06B-49F1-49A8-BB7F-D2DA80BBD0A5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1FCDD24A-928F-4430-A240-2FD8F73C3D4C}" type="presOf" srcId="{C49D0A0F-069B-42AD-8C2A-8B33057214F6}" destId="{8796F589-F5D0-4D50-9C60-9A743DDC6471}" srcOrd="0" destOrd="0" presId="urn:microsoft.com/office/officeart/2005/8/layout/vProcess5"/>
    <dgm:cxn modelId="{DBE54EA9-8638-4CBD-9DE6-A805F1372C76}" type="presOf" srcId="{EB95C65F-1458-4DFC-B371-3CE6FF31D797}" destId="{91436E75-11BD-49F7-B4D6-23BB3AB5DD11}" srcOrd="1" destOrd="0" presId="urn:microsoft.com/office/officeart/2005/8/layout/vProcess5"/>
    <dgm:cxn modelId="{38DD239F-C3FB-4E38-9333-97659B4A59A5}" type="presOf" srcId="{625E3536-B659-4191-8D0C-CCA7035B0A74}" destId="{D8EA7CE8-8541-4E3B-A731-C9B2099A942C}" srcOrd="1" destOrd="0" presId="urn:microsoft.com/office/officeart/2005/8/layout/vProcess5"/>
    <dgm:cxn modelId="{4019C0E2-2E5A-4B2A-9482-18392979DEDF}" type="presOf" srcId="{625E3536-B659-4191-8D0C-CCA7035B0A74}" destId="{CF0A99FF-A896-4297-B934-ECC2E8DA0E39}" srcOrd="0" destOrd="0" presId="urn:microsoft.com/office/officeart/2005/8/layout/vProcess5"/>
    <dgm:cxn modelId="{927C6133-64E4-45A8-9393-CD7443B30F1A}" srcId="{D619E06B-49F1-49A8-BB7F-D2DA80BBD0A5}" destId="{BB676D79-0150-41D0-8F41-6CE573ECE3AD}" srcOrd="3" destOrd="0" parTransId="{9FD4FDAE-88B2-4D28-8987-DFA55916DF3C}" sibTransId="{3300C392-76FC-4A77-A3B9-D82B55216AA4}"/>
    <dgm:cxn modelId="{97B8ECD3-A6D1-4B1C-97D5-75E16F5476F8}" type="presOf" srcId="{D619E06B-49F1-49A8-BB7F-D2DA80BBD0A5}" destId="{8813FAA1-2B60-4574-AB66-82898B589752}" srcOrd="0" destOrd="0" presId="urn:microsoft.com/office/officeart/2005/8/layout/vProcess5"/>
    <dgm:cxn modelId="{775AB112-A5CD-4E0D-A24C-959769DB9D1C}" type="presOf" srcId="{D7ABF768-646D-4D6D-B2EC-F74835212B2F}" destId="{525D01B4-D957-4166-AB51-59D17412546D}" srcOrd="0" destOrd="0" presId="urn:microsoft.com/office/officeart/2005/8/layout/vProcess5"/>
    <dgm:cxn modelId="{39A6C3F2-62A0-46E7-AD1A-31A5AAAF3275}" type="presOf" srcId="{D7ABF768-646D-4D6D-B2EC-F74835212B2F}" destId="{FEB749F9-0302-4B4D-B0A9-46C8127114B3}" srcOrd="1" destOrd="0" presId="urn:microsoft.com/office/officeart/2005/8/layout/vProcess5"/>
    <dgm:cxn modelId="{6E133AAC-872B-4AA4-B599-A38E1230B62D}" type="presOf" srcId="{EB95C65F-1458-4DFC-B371-3CE6FF31D797}" destId="{83133D01-9344-4726-B445-9BAF4AFDEE76}" srcOrd="0" destOrd="0" presId="urn:microsoft.com/office/officeart/2005/8/layout/vProcess5"/>
    <dgm:cxn modelId="{6391D9DD-2A67-4B53-9827-5ED6AA88E181}" type="presOf" srcId="{BB676D79-0150-41D0-8F41-6CE573ECE3AD}" destId="{012FE49A-BEC8-4568-A4E8-DCC27212AC7D}" srcOrd="1" destOrd="0" presId="urn:microsoft.com/office/officeart/2005/8/layout/vProcess5"/>
    <dgm:cxn modelId="{A877BFB0-4534-44FA-A1EC-72859691FA23}" type="presOf" srcId="{BB676D79-0150-41D0-8F41-6CE573ECE3AD}" destId="{99B90384-A0F2-4C0B-829E-52AEA1CAE86D}" srcOrd="0" destOrd="0" presId="urn:microsoft.com/office/officeart/2005/8/layout/vProcess5"/>
    <dgm:cxn modelId="{BEA6879D-9BC1-46A0-BF74-C6F4F10B789D}" srcId="{D619E06B-49F1-49A8-BB7F-D2DA80BBD0A5}" destId="{D7ABF768-646D-4D6D-B2EC-F74835212B2F}" srcOrd="0" destOrd="0" parTransId="{89F91D4B-9CE1-40A2-99D3-EBDC7A87584B}" sibTransId="{2515D29D-E47E-47DC-96A9-A6B8C9C5248D}"/>
    <dgm:cxn modelId="{EC923078-5B53-4558-9DF0-66B3C67B29EE}" type="presOf" srcId="{2515D29D-E47E-47DC-96A9-A6B8C9C5248D}" destId="{B619F965-FD2D-430C-8A87-E3110A63CB37}" srcOrd="0" destOrd="0" presId="urn:microsoft.com/office/officeart/2005/8/layout/vProcess5"/>
    <dgm:cxn modelId="{BB41A6CB-BF4C-46B2-BBB3-536B868CDCB4}" srcId="{D619E06B-49F1-49A8-BB7F-D2DA80BBD0A5}" destId="{625E3536-B659-4191-8D0C-CCA7035B0A74}" srcOrd="2" destOrd="0" parTransId="{29BF4137-A37D-4D6C-B1A1-320BB5B1FD6F}" sibTransId="{C49D0A0F-069B-42AD-8C2A-8B33057214F6}"/>
    <dgm:cxn modelId="{0F7BD71C-2A4E-42F2-9BDE-CDCC685E74B1}" srcId="{D619E06B-49F1-49A8-BB7F-D2DA80BBD0A5}" destId="{EB95C65F-1458-4DFC-B371-3CE6FF31D797}" srcOrd="1" destOrd="0" parTransId="{FB74722F-9041-4E6C-BF69-606CED389A5F}" sibTransId="{628C287E-44F7-4F43-A453-B925E9929454}"/>
    <dgm:cxn modelId="{AD0B7742-5878-488D-BE1B-89DE4345846B}" type="presOf" srcId="{628C287E-44F7-4F43-A453-B925E9929454}" destId="{84CB0D3B-5FD1-4B52-B39F-301C0D49AAAF}" srcOrd="0" destOrd="0" presId="urn:microsoft.com/office/officeart/2005/8/layout/vProcess5"/>
    <dgm:cxn modelId="{612227A0-7A03-4718-A1AF-C09C94DFCBE2}" type="presParOf" srcId="{8813FAA1-2B60-4574-AB66-82898B589752}" destId="{08C85663-0773-46AA-BE81-52DE2A3D9E5A}" srcOrd="0" destOrd="0" presId="urn:microsoft.com/office/officeart/2005/8/layout/vProcess5"/>
    <dgm:cxn modelId="{BD6CEA82-6C81-4CC4-98A2-EDA439573243}" type="presParOf" srcId="{8813FAA1-2B60-4574-AB66-82898B589752}" destId="{525D01B4-D957-4166-AB51-59D17412546D}" srcOrd="1" destOrd="0" presId="urn:microsoft.com/office/officeart/2005/8/layout/vProcess5"/>
    <dgm:cxn modelId="{66D64ED2-C56D-4BF4-AFC7-DBCA79D2A38D}" type="presParOf" srcId="{8813FAA1-2B60-4574-AB66-82898B589752}" destId="{83133D01-9344-4726-B445-9BAF4AFDEE76}" srcOrd="2" destOrd="0" presId="urn:microsoft.com/office/officeart/2005/8/layout/vProcess5"/>
    <dgm:cxn modelId="{169F584E-CD83-4331-9D74-E0C199BCA576}" type="presParOf" srcId="{8813FAA1-2B60-4574-AB66-82898B589752}" destId="{CF0A99FF-A896-4297-B934-ECC2E8DA0E39}" srcOrd="3" destOrd="0" presId="urn:microsoft.com/office/officeart/2005/8/layout/vProcess5"/>
    <dgm:cxn modelId="{E0D9D2CB-6D4D-4D06-A97A-E3D59F737275}" type="presParOf" srcId="{8813FAA1-2B60-4574-AB66-82898B589752}" destId="{99B90384-A0F2-4C0B-829E-52AEA1CAE86D}" srcOrd="4" destOrd="0" presId="urn:microsoft.com/office/officeart/2005/8/layout/vProcess5"/>
    <dgm:cxn modelId="{11580509-E84A-48DF-BD53-09C8C0DD06D1}" type="presParOf" srcId="{8813FAA1-2B60-4574-AB66-82898B589752}" destId="{B619F965-FD2D-430C-8A87-E3110A63CB37}" srcOrd="5" destOrd="0" presId="urn:microsoft.com/office/officeart/2005/8/layout/vProcess5"/>
    <dgm:cxn modelId="{2ABA6DFF-1A98-41FA-9EBE-0CB195F221F3}" type="presParOf" srcId="{8813FAA1-2B60-4574-AB66-82898B589752}" destId="{84CB0D3B-5FD1-4B52-B39F-301C0D49AAAF}" srcOrd="6" destOrd="0" presId="urn:microsoft.com/office/officeart/2005/8/layout/vProcess5"/>
    <dgm:cxn modelId="{C5CCB3EA-CD94-491A-8696-09722D202EDF}" type="presParOf" srcId="{8813FAA1-2B60-4574-AB66-82898B589752}" destId="{8796F589-F5D0-4D50-9C60-9A743DDC6471}" srcOrd="7" destOrd="0" presId="urn:microsoft.com/office/officeart/2005/8/layout/vProcess5"/>
    <dgm:cxn modelId="{E3C440BE-60B0-41C7-BC1F-15D89E7D8D66}" type="presParOf" srcId="{8813FAA1-2B60-4574-AB66-82898B589752}" destId="{FEB749F9-0302-4B4D-B0A9-46C8127114B3}" srcOrd="8" destOrd="0" presId="urn:microsoft.com/office/officeart/2005/8/layout/vProcess5"/>
    <dgm:cxn modelId="{6F64A1E6-C443-4119-93AF-B5F4960DD9AE}" type="presParOf" srcId="{8813FAA1-2B60-4574-AB66-82898B589752}" destId="{91436E75-11BD-49F7-B4D6-23BB3AB5DD11}" srcOrd="9" destOrd="0" presId="urn:microsoft.com/office/officeart/2005/8/layout/vProcess5"/>
    <dgm:cxn modelId="{685755C3-5C94-48AD-A627-365B9312D3C8}" type="presParOf" srcId="{8813FAA1-2B60-4574-AB66-82898B589752}" destId="{D8EA7CE8-8541-4E3B-A731-C9B2099A942C}" srcOrd="10" destOrd="0" presId="urn:microsoft.com/office/officeart/2005/8/layout/vProcess5"/>
    <dgm:cxn modelId="{159F5354-5026-403D-B1A3-D7F70501CD92}" type="presParOf" srcId="{8813FAA1-2B60-4574-AB66-82898B589752}" destId="{012FE49A-BEC8-4568-A4E8-DCC27212AC7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5D01B4-D957-4166-AB51-59D17412546D}">
      <dsp:nvSpPr>
        <dsp:cNvPr id="0" name=""/>
        <dsp:cNvSpPr/>
      </dsp:nvSpPr>
      <dsp:spPr>
        <a:xfrm>
          <a:off x="0" y="0"/>
          <a:ext cx="5250180" cy="989425"/>
        </a:xfrm>
        <a:prstGeom prst="roundRect">
          <a:avLst>
            <a:gd name="adj" fmla="val 10000"/>
          </a:avLst>
        </a:prstGeom>
        <a:solidFill>
          <a:schemeClr val="accent1">
            <a:alpha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9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itchFamily="34" charset="0"/>
            </a:rPr>
            <a:t>Tanúságtétel</a:t>
          </a:r>
          <a:endParaRPr lang="hu-HU" sz="3900" b="1" kern="1200" dirty="0">
            <a:solidFill>
              <a:schemeClr val="tx1">
                <a:lumMod val="65000"/>
                <a:lumOff val="35000"/>
              </a:schemeClr>
            </a:solidFill>
            <a:latin typeface="Corbel" pitchFamily="34" charset="0"/>
          </a:endParaRPr>
        </a:p>
      </dsp:txBody>
      <dsp:txXfrm>
        <a:off x="0" y="0"/>
        <a:ext cx="4156864" cy="989425"/>
      </dsp:txXfrm>
    </dsp:sp>
    <dsp:sp modelId="{83133D01-9344-4726-B445-9BAF4AFDEE76}">
      <dsp:nvSpPr>
        <dsp:cNvPr id="0" name=""/>
        <dsp:cNvSpPr/>
      </dsp:nvSpPr>
      <dsp:spPr>
        <a:xfrm>
          <a:off x="439702" y="1169320"/>
          <a:ext cx="5250180" cy="989425"/>
        </a:xfrm>
        <a:prstGeom prst="roundRect">
          <a:avLst>
            <a:gd name="adj" fmla="val 10000"/>
          </a:avLst>
        </a:prstGeom>
        <a:solidFill>
          <a:schemeClr val="accent1">
            <a:alpha val="7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9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Corbel" pitchFamily="34" charset="0"/>
            </a:rPr>
            <a:t>Szeretetszolgálat</a:t>
          </a:r>
          <a:endParaRPr lang="hu-HU" sz="3900" b="1" kern="1200" dirty="0">
            <a:solidFill>
              <a:schemeClr val="tx1">
                <a:lumMod val="50000"/>
                <a:lumOff val="50000"/>
              </a:schemeClr>
            </a:solidFill>
            <a:latin typeface="Corbel" pitchFamily="34" charset="0"/>
          </a:endParaRPr>
        </a:p>
      </dsp:txBody>
      <dsp:txXfrm>
        <a:off x="439702" y="1169320"/>
        <a:ext cx="4167350" cy="989425"/>
      </dsp:txXfrm>
    </dsp:sp>
    <dsp:sp modelId="{CF0A99FF-A896-4297-B934-ECC2E8DA0E39}">
      <dsp:nvSpPr>
        <dsp:cNvPr id="0" name=""/>
        <dsp:cNvSpPr/>
      </dsp:nvSpPr>
      <dsp:spPr>
        <a:xfrm>
          <a:off x="872842" y="2338641"/>
          <a:ext cx="5250180" cy="989425"/>
        </a:xfrm>
        <a:prstGeom prst="roundRect">
          <a:avLst>
            <a:gd name="adj" fmla="val 10000"/>
          </a:avLst>
        </a:prstGeom>
        <a:solidFill>
          <a:schemeClr val="accent1">
            <a:alpha val="6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900" b="1" kern="1200" dirty="0" smtClean="0">
              <a:solidFill>
                <a:schemeClr val="bg1">
                  <a:lumMod val="50000"/>
                </a:schemeClr>
              </a:solidFill>
              <a:latin typeface="Corbel" pitchFamily="34" charset="0"/>
            </a:rPr>
            <a:t>Közösség</a:t>
          </a:r>
          <a:endParaRPr lang="hu-HU" sz="3900" b="1" kern="1200" dirty="0">
            <a:solidFill>
              <a:schemeClr val="bg1">
                <a:lumMod val="50000"/>
              </a:schemeClr>
            </a:solidFill>
            <a:latin typeface="Corbel" pitchFamily="34" charset="0"/>
          </a:endParaRPr>
        </a:p>
      </dsp:txBody>
      <dsp:txXfrm>
        <a:off x="872842" y="2338641"/>
        <a:ext cx="4173913" cy="989425"/>
      </dsp:txXfrm>
    </dsp:sp>
    <dsp:sp modelId="{99B90384-A0F2-4C0B-829E-52AEA1CAE86D}">
      <dsp:nvSpPr>
        <dsp:cNvPr id="0" name=""/>
        <dsp:cNvSpPr/>
      </dsp:nvSpPr>
      <dsp:spPr>
        <a:xfrm>
          <a:off x="1312545" y="3507962"/>
          <a:ext cx="5250180" cy="989425"/>
        </a:xfrm>
        <a:prstGeom prst="roundRect">
          <a:avLst>
            <a:gd name="adj" fmla="val 10000"/>
          </a:avLst>
        </a:prstGeom>
        <a:solidFill>
          <a:schemeClr val="accent1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900" b="1" kern="1200" dirty="0" smtClean="0">
              <a:solidFill>
                <a:schemeClr val="bg1">
                  <a:lumMod val="65000"/>
                </a:schemeClr>
              </a:solidFill>
              <a:latin typeface="Corbel" pitchFamily="34" charset="0"/>
            </a:rPr>
            <a:t>Liturgia</a:t>
          </a:r>
          <a:endParaRPr lang="hu-HU" sz="3900" b="1" kern="1200" dirty="0">
            <a:solidFill>
              <a:schemeClr val="bg1">
                <a:lumMod val="65000"/>
              </a:schemeClr>
            </a:solidFill>
            <a:latin typeface="Corbel" pitchFamily="34" charset="0"/>
          </a:endParaRPr>
        </a:p>
      </dsp:txBody>
      <dsp:txXfrm>
        <a:off x="1312545" y="3507962"/>
        <a:ext cx="4167350" cy="989425"/>
      </dsp:txXfrm>
    </dsp:sp>
    <dsp:sp modelId="{B619F965-FD2D-430C-8A87-E3110A63CB37}">
      <dsp:nvSpPr>
        <dsp:cNvPr id="0" name=""/>
        <dsp:cNvSpPr/>
      </dsp:nvSpPr>
      <dsp:spPr>
        <a:xfrm>
          <a:off x="4607053" y="757809"/>
          <a:ext cx="643126" cy="64312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900" kern="1200"/>
        </a:p>
      </dsp:txBody>
      <dsp:txXfrm>
        <a:off x="4607053" y="757809"/>
        <a:ext cx="643126" cy="643126"/>
      </dsp:txXfrm>
    </dsp:sp>
    <dsp:sp modelId="{84CB0D3B-5FD1-4B52-B39F-301C0D49AAAF}">
      <dsp:nvSpPr>
        <dsp:cNvPr id="0" name=""/>
        <dsp:cNvSpPr/>
      </dsp:nvSpPr>
      <dsp:spPr>
        <a:xfrm>
          <a:off x="5046756" y="1927130"/>
          <a:ext cx="643126" cy="64312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900" kern="1200"/>
        </a:p>
      </dsp:txBody>
      <dsp:txXfrm>
        <a:off x="5046756" y="1927130"/>
        <a:ext cx="643126" cy="643126"/>
      </dsp:txXfrm>
    </dsp:sp>
    <dsp:sp modelId="{8796F589-F5D0-4D50-9C60-9A743DDC6471}">
      <dsp:nvSpPr>
        <dsp:cNvPr id="0" name=""/>
        <dsp:cNvSpPr/>
      </dsp:nvSpPr>
      <dsp:spPr>
        <a:xfrm>
          <a:off x="5479895" y="3096451"/>
          <a:ext cx="643126" cy="64312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900" kern="1200"/>
        </a:p>
      </dsp:txBody>
      <dsp:txXfrm>
        <a:off x="5479895" y="3096451"/>
        <a:ext cx="643126" cy="643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12A0765-F791-4CA1-9044-9C703BCE146A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BAF7691-1EDE-48A5-A47B-3E6D91C775A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611560" y="3140968"/>
            <a:ext cx="7772400" cy="1470025"/>
          </a:xfrm>
        </p:spPr>
        <p:txBody>
          <a:bodyPr>
            <a:normAutofit fontScale="90000"/>
          </a:bodyPr>
          <a:lstStyle/>
          <a:p>
            <a:pPr algn="r"/>
            <a:r>
              <a:rPr lang="hu-HU" b="1" dirty="0" smtClean="0">
                <a:solidFill>
                  <a:srgbClr val="FF6699"/>
                </a:solidFill>
              </a:rPr>
              <a:t/>
            </a:r>
            <a:br>
              <a:rPr lang="hu-HU" b="1" dirty="0" smtClean="0">
                <a:solidFill>
                  <a:srgbClr val="FF6699"/>
                </a:solidFill>
              </a:rPr>
            </a:br>
            <a:r>
              <a:rPr lang="hu-HU" sz="4400" b="1" i="1" dirty="0" smtClean="0">
                <a:solidFill>
                  <a:srgbClr val="FF6699"/>
                </a:solidFill>
                <a:latin typeface="Corbel" pitchFamily="34" charset="0"/>
              </a:rPr>
              <a:t>ÚJRAÉPÍTÉS</a:t>
            </a:r>
            <a:r>
              <a:rPr lang="hu-HU" sz="4000" b="1" dirty="0" smtClean="0">
                <a:solidFill>
                  <a:srgbClr val="FF6699"/>
                </a:solidFill>
                <a:latin typeface="Corbel" pitchFamily="34" charset="0"/>
              </a:rPr>
              <a:t> – </a:t>
            </a:r>
            <a:r>
              <a:rPr lang="hu-HU" sz="4000" b="1" dirty="0" err="1" smtClean="0">
                <a:solidFill>
                  <a:srgbClr val="FF6699"/>
                </a:solidFill>
                <a:latin typeface="Corbel" pitchFamily="34" charset="0"/>
              </a:rPr>
              <a:t>workshop</a:t>
            </a:r>
            <a:r>
              <a:rPr lang="hu-HU" sz="4000" b="1" dirty="0" smtClean="0">
                <a:solidFill>
                  <a:srgbClr val="FF6699"/>
                </a:solidFill>
                <a:latin typeface="Corbel" pitchFamily="34" charset="0"/>
              </a:rPr>
              <a:t> </a:t>
            </a:r>
            <a:br>
              <a:rPr lang="hu-HU" sz="4000" b="1" dirty="0" smtClean="0">
                <a:solidFill>
                  <a:srgbClr val="FF6699"/>
                </a:solidFill>
                <a:latin typeface="Corbel" pitchFamily="34" charset="0"/>
              </a:rPr>
            </a:br>
            <a:r>
              <a:rPr lang="hu-HU" sz="4000" b="1" dirty="0" smtClean="0">
                <a:solidFill>
                  <a:srgbClr val="FF6699"/>
                </a:solidFill>
                <a:latin typeface="Corbel" pitchFamily="34" charset="0"/>
              </a:rPr>
              <a:t>2025. 04. 01.; 05. 13., </a:t>
            </a:r>
            <a:br>
              <a:rPr lang="hu-HU" sz="4000" b="1" dirty="0" smtClean="0">
                <a:solidFill>
                  <a:srgbClr val="FF6699"/>
                </a:solidFill>
                <a:latin typeface="Corbel" pitchFamily="34" charset="0"/>
              </a:rPr>
            </a:br>
            <a:r>
              <a:rPr lang="hu-HU" sz="4000" b="1" dirty="0" smtClean="0">
                <a:solidFill>
                  <a:srgbClr val="FF6699"/>
                </a:solidFill>
                <a:latin typeface="Corbel" pitchFamily="34" charset="0"/>
              </a:rPr>
              <a:t>Szarvas, plébánia </a:t>
            </a:r>
            <a:endParaRPr lang="hu-HU" b="1" dirty="0">
              <a:solidFill>
                <a:srgbClr val="FF6699"/>
              </a:solidFill>
              <a:latin typeface="Corbel" pitchFamily="34" charset="0"/>
            </a:endParaRPr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>
          <a:xfrm>
            <a:off x="2483768" y="4941168"/>
            <a:ext cx="6400800" cy="622920"/>
          </a:xfrm>
        </p:spPr>
        <p:txBody>
          <a:bodyPr>
            <a:normAutofit/>
          </a:bodyPr>
          <a:lstStyle/>
          <a:p>
            <a:pPr algn="r"/>
            <a:r>
              <a:rPr lang="hu-HU" sz="2400" b="1" i="1" dirty="0" smtClean="0">
                <a:latin typeface="Corbel" pitchFamily="34" charset="0"/>
              </a:rPr>
              <a:t>vezető: Kósa László (igazgató, Munkásmisszió)</a:t>
            </a:r>
            <a:endParaRPr lang="hu-HU" sz="2400" b="1" i="1" dirty="0">
              <a:latin typeface="Corbel" pitchFamily="34" charset="0"/>
            </a:endParaRPr>
          </a:p>
        </p:txBody>
      </p:sp>
      <p:pic>
        <p:nvPicPr>
          <p:cNvPr id="6" name="Kép 5" descr="Dok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332656"/>
            <a:ext cx="3291826" cy="239555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467600" cy="5256584"/>
          </a:xfrm>
        </p:spPr>
        <p:txBody>
          <a:bodyPr>
            <a:noAutofit/>
          </a:bodyPr>
          <a:lstStyle/>
          <a:p>
            <a:r>
              <a:rPr lang="hu-HU" sz="2200" dirty="0" smtClean="0">
                <a:latin typeface="Corbel" pitchFamily="34" charset="0"/>
              </a:rPr>
              <a:t> 3. vasárnapi </a:t>
            </a:r>
            <a:r>
              <a:rPr lang="hu-HU" sz="2200" b="1" dirty="0" smtClean="0">
                <a:latin typeface="Corbel" pitchFamily="34" charset="0"/>
              </a:rPr>
              <a:t>LITURGIA: </a:t>
            </a:r>
            <a:r>
              <a:rPr lang="hu-HU" sz="2200" dirty="0" smtClean="0">
                <a:latin typeface="Corbel" pitchFamily="34" charset="0"/>
              </a:rPr>
              <a:t>hogyan vonzhatjuk be a szülőket a gyerekek mellé? Alapállás: a ’</a:t>
            </a:r>
            <a:r>
              <a:rPr lang="hu-HU" sz="2200" dirty="0" err="1" smtClean="0">
                <a:latin typeface="Corbel" pitchFamily="34" charset="0"/>
              </a:rPr>
              <a:t>gyakorlós</a:t>
            </a:r>
            <a:r>
              <a:rPr lang="hu-HU" sz="2200" dirty="0" smtClean="0">
                <a:latin typeface="Corbel" pitchFamily="34" charset="0"/>
              </a:rPr>
              <a:t>’ gyerekek osztályonként, osztályfőnökeikkel eljönnek félévente egyszer a misékre. DE: hol vannak ilyenkor a szülők? Miért csak egy alkalom/egy félév a kötelező a gyerekeknek? Mi ebben az intenzív liturgikus részvétel? Mi a kiindulópont? 1) családbarát, »interaktív« liturgia, ahol a szülők-gyerekek jól érzik magukat [milyen forma szerint]? - kritikus pont: lehet, hogy ez csak egy kiemelt rétegnek szól, mások nem érzik a magukénak + hangulatot ad, de a misztérium érzését kevésbé; 2) hagyományos plébániai liturgia, amelybe a gyerekek ’</a:t>
            </a:r>
            <a:r>
              <a:rPr lang="hu-HU" sz="2200" dirty="0" err="1" smtClean="0">
                <a:latin typeface="Corbel" pitchFamily="34" charset="0"/>
              </a:rPr>
              <a:t>belenőnek</a:t>
            </a:r>
            <a:r>
              <a:rPr lang="hu-HU" sz="2200" dirty="0" smtClean="0">
                <a:latin typeface="Corbel" pitchFamily="34" charset="0"/>
              </a:rPr>
              <a:t>’ – ahol a nemzedékek ugyanazt az értékrendet örökítik tovább? – kritikus pont: az X generáció (szülők) már nem ezt képviseli, nem akarja folytatni a korábbi hagyományt, ezért a gyerekeik sem hisznek benne </a:t>
            </a:r>
            <a:endParaRPr lang="hu-HU" sz="2200" dirty="0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dirty="0" smtClean="0">
                <a:latin typeface="Corbel" pitchFamily="34" charset="0"/>
              </a:rPr>
              <a:t>Missziós felépítés fázisai</a:t>
            </a:r>
            <a:endParaRPr lang="hu-HU" sz="4000" dirty="0">
              <a:latin typeface="Corbel" pitchFamily="34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4294967295"/>
          </p:nvPr>
        </p:nvGraphicFramePr>
        <p:xfrm>
          <a:off x="1547664" y="1700808"/>
          <a:ext cx="6562725" cy="449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r>
              <a:rPr lang="hu-HU" sz="3600" dirty="0" smtClean="0">
                <a:latin typeface="Corbel" pitchFamily="34" charset="0"/>
              </a:rPr>
              <a:t>Jelenlét – ’</a:t>
            </a:r>
            <a:r>
              <a:rPr lang="hu-HU" sz="3600" dirty="0" err="1" smtClean="0">
                <a:latin typeface="Corbel" pitchFamily="34" charset="0"/>
              </a:rPr>
              <a:t>láthatónak</a:t>
            </a:r>
            <a:r>
              <a:rPr lang="hu-HU" sz="3600" dirty="0" smtClean="0">
                <a:latin typeface="Corbel" pitchFamily="34" charset="0"/>
              </a:rPr>
              <a:t> lenni’ – távolról is jelen lenni</a:t>
            </a:r>
            <a:br>
              <a:rPr lang="hu-HU" sz="3600" dirty="0" smtClean="0">
                <a:latin typeface="Corbel" pitchFamily="34" charset="0"/>
              </a:rPr>
            </a:br>
            <a:r>
              <a:rPr lang="hu-HU" sz="3600" dirty="0" smtClean="0">
                <a:latin typeface="Corbel" pitchFamily="34" charset="0"/>
              </a:rPr>
              <a:t>MA: a munka egy része adminisztráció</a:t>
            </a:r>
            <a:br>
              <a:rPr lang="hu-HU" sz="3600" dirty="0" smtClean="0">
                <a:latin typeface="Corbel" pitchFamily="34" charset="0"/>
              </a:rPr>
            </a:br>
            <a:r>
              <a:rPr lang="hu-HU" sz="3600" dirty="0" smtClean="0">
                <a:latin typeface="Corbel" pitchFamily="34" charset="0"/>
              </a:rPr>
              <a:t>RÉGEN: más volt a hangulata a missziós térnek, könnyebben indult el a kommunikáció mint folyamat</a:t>
            </a:r>
            <a:br>
              <a:rPr lang="hu-HU" sz="3600" dirty="0" smtClean="0">
                <a:latin typeface="Corbel" pitchFamily="34" charset="0"/>
              </a:rPr>
            </a:br>
            <a:r>
              <a:rPr lang="hu-HU" sz="3600" dirty="0" smtClean="0">
                <a:latin typeface="Corbel" pitchFamily="34" charset="0"/>
              </a:rPr>
              <a:t>MA: nagy állami támogatás, nagy lehetőségek → misszió megrokkanása – kérdés: mi menthető át a ’</a:t>
            </a:r>
            <a:r>
              <a:rPr lang="hu-HU" sz="3600" dirty="0" err="1" smtClean="0">
                <a:latin typeface="Corbel" pitchFamily="34" charset="0"/>
              </a:rPr>
              <a:t>rendszerből</a:t>
            </a:r>
            <a:r>
              <a:rPr lang="hu-HU" sz="3600" dirty="0" smtClean="0">
                <a:latin typeface="Corbel" pitchFamily="34" charset="0"/>
              </a:rPr>
              <a:t>’ </a:t>
            </a:r>
            <a:r>
              <a:rPr lang="hu-HU" sz="3600" dirty="0" err="1" smtClean="0">
                <a:latin typeface="Corbel" pitchFamily="34" charset="0"/>
              </a:rPr>
              <a:t>a</a:t>
            </a:r>
            <a:r>
              <a:rPr lang="hu-HU" sz="3600" dirty="0" smtClean="0">
                <a:latin typeface="Corbel" pitchFamily="34" charset="0"/>
              </a:rPr>
              <a:t> missziós egyházba?</a:t>
            </a:r>
            <a:br>
              <a:rPr lang="hu-HU" sz="3600" dirty="0" smtClean="0">
                <a:latin typeface="Corbel" pitchFamily="34" charset="0"/>
              </a:rPr>
            </a:br>
            <a:r>
              <a:rPr lang="hu-HU" sz="3600" dirty="0" smtClean="0">
                <a:latin typeface="Corbel" pitchFamily="34" charset="0"/>
              </a:rPr>
              <a:t>1. </a:t>
            </a:r>
            <a:r>
              <a:rPr lang="hu-HU" sz="3600" b="1" dirty="0" smtClean="0">
                <a:solidFill>
                  <a:srgbClr val="FF9999"/>
                </a:solidFill>
                <a:latin typeface="Corbel" pitchFamily="34" charset="0"/>
              </a:rPr>
              <a:t>CÉL: </a:t>
            </a:r>
            <a:r>
              <a:rPr lang="hu-HU" sz="3600" dirty="0" smtClean="0">
                <a:latin typeface="Corbel" pitchFamily="34" charset="0"/>
              </a:rPr>
              <a:t>Evangélium hirdetése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4752528"/>
          </a:xfrm>
        </p:spPr>
        <p:txBody>
          <a:bodyPr>
            <a:normAutofit fontScale="90000"/>
          </a:bodyPr>
          <a:lstStyle/>
          <a:p>
            <a:r>
              <a:rPr lang="hu-HU" sz="2700" dirty="0" smtClean="0">
                <a:latin typeface="Corbel" pitchFamily="34" charset="0"/>
              </a:rPr>
              <a:t>2. </a:t>
            </a:r>
            <a:r>
              <a:rPr lang="hu-HU" sz="2700" b="1" dirty="0" smtClean="0">
                <a:solidFill>
                  <a:srgbClr val="FF9999"/>
                </a:solidFill>
                <a:latin typeface="Corbel" pitchFamily="34" charset="0"/>
              </a:rPr>
              <a:t>ALAPHELYZET: </a:t>
            </a:r>
            <a:r>
              <a:rPr lang="hu-HU" sz="2700" dirty="0" smtClean="0">
                <a:latin typeface="Corbel" pitchFamily="34" charset="0"/>
              </a:rPr>
              <a:t>a világ/társadalom nem keresztény → alapvetően nem várható el a ’</a:t>
            </a:r>
            <a:r>
              <a:rPr lang="hu-HU" sz="2700" dirty="0" err="1" smtClean="0">
                <a:latin typeface="Corbel" pitchFamily="34" charset="0"/>
              </a:rPr>
              <a:t>világtól</a:t>
            </a:r>
            <a:r>
              <a:rPr lang="hu-HU" sz="2700" dirty="0" smtClean="0">
                <a:latin typeface="Corbel" pitchFamily="34" charset="0"/>
              </a:rPr>
              <a:t>’, hogy keresztény legyen → nincs ’</a:t>
            </a:r>
            <a:r>
              <a:rPr lang="hu-HU" sz="2700" dirty="0" err="1" smtClean="0">
                <a:latin typeface="Corbel" pitchFamily="34" charset="0"/>
              </a:rPr>
              <a:t>bástyánk</a:t>
            </a:r>
            <a:r>
              <a:rPr lang="hu-HU" sz="2700" dirty="0" smtClean="0">
                <a:latin typeface="Corbel" pitchFamily="34" charset="0"/>
              </a:rPr>
              <a:t>’ a világban</a:t>
            </a:r>
            <a:br>
              <a:rPr lang="hu-HU" sz="2700" dirty="0" smtClean="0">
                <a:latin typeface="Corbel" pitchFamily="34" charset="0"/>
              </a:rPr>
            </a:br>
            <a:r>
              <a:rPr lang="hu-HU" sz="2700" dirty="0" smtClean="0">
                <a:latin typeface="Corbel" pitchFamily="34" charset="0"/>
              </a:rPr>
              <a:t>„katolikus iskolák szükségessége” ← ez lett a frontvonal a társadalomban és nem a plébánia/templom – DE: így a plébánia mint közösségi intézmény elszürkül a háttérben</a:t>
            </a:r>
            <a:br>
              <a:rPr lang="hu-HU" sz="2700" dirty="0" smtClean="0">
                <a:latin typeface="Corbel" pitchFamily="34" charset="0"/>
              </a:rPr>
            </a:br>
            <a:r>
              <a:rPr lang="hu-HU" sz="2700" dirty="0" smtClean="0">
                <a:latin typeface="Corbel" pitchFamily="34" charset="0"/>
              </a:rPr>
              <a:t>DE: van anonim-keresztény sajátossága a társadalomnak – ld. Tízparancsolat tekintélye + keresztény erkölcs mint norma és kulturális viszonyrendszer → értékrend = vannak egyértelmű keresztény értékek a társadalomban – veszély: nem biztos, hogy egy-két generációt követően is így lesz még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Autofit/>
          </a:bodyPr>
          <a:lstStyle/>
          <a:p>
            <a:r>
              <a:rPr lang="hu-HU" sz="2800" dirty="0" smtClean="0">
                <a:latin typeface="Corbel" pitchFamily="34" charset="0"/>
              </a:rPr>
              <a:t>3. </a:t>
            </a:r>
            <a:r>
              <a:rPr lang="hu-HU" sz="2800" b="1" dirty="0" smtClean="0">
                <a:solidFill>
                  <a:srgbClr val="FF9999"/>
                </a:solidFill>
                <a:latin typeface="Corbel" pitchFamily="34" charset="0"/>
              </a:rPr>
              <a:t>FELADAT: </a:t>
            </a:r>
            <a:r>
              <a:rPr lang="hu-HU" sz="2800" dirty="0" smtClean="0">
                <a:latin typeface="Corbel" pitchFamily="34" charset="0"/>
              </a:rPr>
              <a:t>’</a:t>
            </a:r>
            <a:r>
              <a:rPr lang="hu-HU" sz="2800" dirty="0" err="1" smtClean="0">
                <a:latin typeface="Corbel" pitchFamily="34" charset="0"/>
              </a:rPr>
              <a:t>holdudvar</a:t>
            </a:r>
            <a:r>
              <a:rPr lang="hu-HU" sz="2800" dirty="0" smtClean="0">
                <a:latin typeface="Corbel" pitchFamily="34" charset="0"/>
              </a:rPr>
              <a:t>’ megszólítása – van egy potenciális kör, amely ’</a:t>
            </a:r>
            <a:r>
              <a:rPr lang="hu-HU" sz="2800" dirty="0" err="1" smtClean="0">
                <a:latin typeface="Corbel" pitchFamily="34" charset="0"/>
              </a:rPr>
              <a:t>behívható</a:t>
            </a:r>
            <a:r>
              <a:rPr lang="hu-HU" sz="2800" dirty="0" smtClean="0">
                <a:latin typeface="Corbel" pitchFamily="34" charset="0"/>
              </a:rPr>
              <a:t>’ a plébánia közösségi életébe – ld. célirányú adománygyűjtések, konkrét feladatokhoz felajánlott önkéntes munka, stb. = a társadalom tud érzékeny lenni → konkréttá válik a segítségnyújtás, ha tudják, </a:t>
            </a:r>
            <a:r>
              <a:rPr lang="hu-HU" sz="2800" u="dbl" dirty="0" smtClean="0">
                <a:latin typeface="Corbel" pitchFamily="34" charset="0"/>
              </a:rPr>
              <a:t>kinek</a:t>
            </a:r>
            <a:r>
              <a:rPr lang="hu-HU" sz="2800" dirty="0" smtClean="0">
                <a:latin typeface="Corbel" pitchFamily="34" charset="0"/>
              </a:rPr>
              <a:t> kell segíteni! – általánosságban nem ajánlják fel az emberek a segítséget, de konkrét feladatokra vállalkoznak = ’</a:t>
            </a:r>
            <a:r>
              <a:rPr lang="hu-HU" sz="2800" dirty="0" err="1" smtClean="0">
                <a:latin typeface="Corbel" pitchFamily="34" charset="0"/>
              </a:rPr>
              <a:t>bevonhatóság</a:t>
            </a:r>
            <a:r>
              <a:rPr lang="hu-HU" sz="2800" dirty="0" smtClean="0">
                <a:latin typeface="Corbel" pitchFamily="34" charset="0"/>
              </a:rPr>
              <a:t>’ → cél: konkrétumok megnevezése</a:t>
            </a:r>
            <a:br>
              <a:rPr lang="hu-HU" sz="2800" dirty="0" smtClean="0">
                <a:latin typeface="Corbel" pitchFamily="34" charset="0"/>
              </a:rPr>
            </a:br>
            <a:r>
              <a:rPr lang="hu-HU" sz="2800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4. a jelenlegi egyházi struktúrát az emberek többsége nem fogadja el</a:t>
            </a:r>
            <a:br>
              <a:rPr lang="hu-HU" sz="2800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r>
              <a:rPr lang="hu-HU" sz="2800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5. cél: emberek ’</a:t>
            </a:r>
            <a:r>
              <a:rPr lang="hu-HU" sz="2800" dirty="0" err="1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újra-aktivizálása</a:t>
            </a:r>
            <a:r>
              <a:rPr lang="hu-HU" sz="2800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’ + saját, egyedi feladatok beazonosítása</a:t>
            </a:r>
            <a:endParaRPr lang="hu-HU" sz="2800" dirty="0">
              <a:solidFill>
                <a:schemeClr val="bg1">
                  <a:lumMod val="50000"/>
                </a:schemeClr>
              </a:solidFill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 fontScale="90000"/>
          </a:bodyPr>
          <a:lstStyle/>
          <a:p>
            <a:r>
              <a:rPr lang="hu-HU" sz="2600" dirty="0" smtClean="0">
                <a:latin typeface="Corbel" pitchFamily="34" charset="0"/>
              </a:rPr>
              <a:t/>
            </a:r>
            <a:br>
              <a:rPr lang="hu-HU" sz="2600" dirty="0" smtClean="0">
                <a:latin typeface="Corbel" pitchFamily="34" charset="0"/>
              </a:rPr>
            </a:br>
            <a:r>
              <a:rPr lang="hu-HU" sz="2600" dirty="0" smtClean="0">
                <a:latin typeface="Corbel" pitchFamily="34" charset="0"/>
              </a:rPr>
              <a:t>Kérdés: a ’</a:t>
            </a:r>
            <a:r>
              <a:rPr lang="hu-HU" sz="2600" dirty="0" err="1" smtClean="0">
                <a:latin typeface="Corbel" pitchFamily="34" charset="0"/>
              </a:rPr>
              <a:t>keresztény</a:t>
            </a:r>
            <a:r>
              <a:rPr lang="hu-HU" sz="2600" dirty="0" smtClean="0">
                <a:latin typeface="Corbel" pitchFamily="34" charset="0"/>
              </a:rPr>
              <a:t> társadalom’ miben lesz/lehet más mint a ’</a:t>
            </a:r>
            <a:r>
              <a:rPr lang="hu-HU" sz="2600" dirty="0" err="1" smtClean="0">
                <a:latin typeface="Corbel" pitchFamily="34" charset="0"/>
              </a:rPr>
              <a:t>többségi</a:t>
            </a:r>
            <a:r>
              <a:rPr lang="hu-HU" sz="2600" dirty="0" smtClean="0">
                <a:latin typeface="Corbel" pitchFamily="34" charset="0"/>
              </a:rPr>
              <a:t> társadalom’ → alternatív társadalomban kell gondolkodni a plébánia körül – saját közösség, melynek centruma a saját templom</a:t>
            </a:r>
            <a:br>
              <a:rPr lang="hu-HU" sz="2600" dirty="0" smtClean="0">
                <a:latin typeface="Corbel" pitchFamily="34" charset="0"/>
              </a:rPr>
            </a:br>
            <a:r>
              <a:rPr lang="hu-HU" sz="2600" b="1" dirty="0" smtClean="0">
                <a:solidFill>
                  <a:srgbClr val="FF9999"/>
                </a:solidFill>
                <a:latin typeface="Corbel" pitchFamily="34" charset="0"/>
              </a:rPr>
              <a:t>ÉPÍTŐKOCKÁK</a:t>
            </a:r>
            <a:r>
              <a:rPr lang="hu-HU" sz="2600" dirty="0" smtClean="0">
                <a:latin typeface="Corbel" pitchFamily="34" charset="0"/>
              </a:rPr>
              <a:t> a fiatalok missziós közösségi nevelésében:</a:t>
            </a:r>
            <a:br>
              <a:rPr lang="hu-HU" sz="2600" dirty="0" smtClean="0">
                <a:latin typeface="Corbel" pitchFamily="34" charset="0"/>
              </a:rPr>
            </a:br>
            <a:r>
              <a:rPr lang="hu-HU" sz="2600" dirty="0" smtClean="0">
                <a:latin typeface="Corbel" pitchFamily="34" charset="0"/>
              </a:rPr>
              <a:t>A) </a:t>
            </a:r>
            <a:r>
              <a:rPr lang="hu-HU" sz="2600" b="1" u="sng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’</a:t>
            </a:r>
            <a:r>
              <a:rPr lang="hu-HU" sz="2600" b="1" u="sng" dirty="0" err="1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ház</a:t>
            </a:r>
            <a:r>
              <a:rPr lang="hu-HU" sz="2600" b="1" u="sng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’</a:t>
            </a:r>
            <a:r>
              <a:rPr lang="hu-HU" sz="2600" b="1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hu-HU" sz="2600" dirty="0" smtClean="0">
                <a:latin typeface="Corbel" pitchFamily="34" charset="0"/>
              </a:rPr>
              <a:t>– közösségszemlélet – közösségi élet, együttes munka: ’</a:t>
            </a:r>
            <a:r>
              <a:rPr lang="hu-HU" sz="2600" dirty="0" err="1" smtClean="0">
                <a:latin typeface="Corbel" pitchFamily="34" charset="0"/>
              </a:rPr>
              <a:t>kollégium</a:t>
            </a:r>
            <a:r>
              <a:rPr lang="hu-HU" sz="2600" dirty="0" smtClean="0">
                <a:latin typeface="Corbel" pitchFamily="34" charset="0"/>
              </a:rPr>
              <a:t>’</a:t>
            </a:r>
            <a:br>
              <a:rPr lang="hu-HU" sz="2600" dirty="0" smtClean="0">
                <a:latin typeface="Corbel" pitchFamily="34" charset="0"/>
              </a:rPr>
            </a:br>
            <a:r>
              <a:rPr lang="hu-HU" sz="2600" dirty="0" smtClean="0">
                <a:latin typeface="Corbel" pitchFamily="34" charset="0"/>
              </a:rPr>
              <a:t>B) </a:t>
            </a:r>
            <a:r>
              <a:rPr lang="hu-HU" sz="2600" b="1" u="sng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’</a:t>
            </a:r>
            <a:r>
              <a:rPr lang="hu-HU" sz="2600" b="1" u="sng" dirty="0" err="1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párkapcsolat</a:t>
            </a:r>
            <a:r>
              <a:rPr lang="hu-HU" sz="2600" b="1" u="sng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’</a:t>
            </a:r>
            <a:r>
              <a:rPr lang="hu-HU" sz="2600" b="1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hu-HU" sz="2600" dirty="0" smtClean="0">
                <a:latin typeface="Corbel" pitchFamily="34" charset="0"/>
              </a:rPr>
              <a:t>+ közösségi élet párhuzamos megélése</a:t>
            </a:r>
            <a:br>
              <a:rPr lang="hu-HU" sz="2600" dirty="0" smtClean="0">
                <a:latin typeface="Corbel" pitchFamily="34" charset="0"/>
              </a:rPr>
            </a:br>
            <a:r>
              <a:rPr lang="hu-HU" sz="2600" dirty="0" smtClean="0">
                <a:latin typeface="Corbel" pitchFamily="34" charset="0"/>
              </a:rPr>
              <a:t>C) </a:t>
            </a:r>
            <a:r>
              <a:rPr lang="hu-HU" sz="2600" b="1" u="sng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’</a:t>
            </a:r>
            <a:r>
              <a:rPr lang="hu-HU" sz="2600" b="1" u="sng" dirty="0" err="1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munka</a:t>
            </a:r>
            <a:r>
              <a:rPr lang="hu-HU" sz="2600" b="1" u="sng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’</a:t>
            </a:r>
            <a:r>
              <a:rPr lang="hu-HU" sz="2600" b="1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hu-HU" sz="2600" dirty="0" smtClean="0">
                <a:latin typeface="Corbel" pitchFamily="34" charset="0"/>
              </a:rPr>
              <a:t>← szemléletformálás a közösségi + önkéntes munka megbecsülésére</a:t>
            </a:r>
            <a:br>
              <a:rPr lang="hu-HU" sz="2600" dirty="0" smtClean="0">
                <a:latin typeface="Corbel" pitchFamily="34" charset="0"/>
              </a:rPr>
            </a:br>
            <a:r>
              <a:rPr lang="hu-HU" sz="2600" dirty="0" smtClean="0">
                <a:latin typeface="Corbel" pitchFamily="34" charset="0"/>
              </a:rPr>
              <a:t>→ az az egyház fog életben maradni, amely fenntartja önmagát</a:t>
            </a:r>
            <a:br>
              <a:rPr lang="hu-HU" sz="2600" dirty="0" smtClean="0">
                <a:latin typeface="Corbel" pitchFamily="34" charset="0"/>
              </a:rPr>
            </a:br>
            <a:r>
              <a:rPr lang="hu-HU" sz="2600" dirty="0" smtClean="0">
                <a:latin typeface="Corbel" pitchFamily="34" charset="0"/>
              </a:rPr>
              <a:t>DE: egy ponton mindig megakadunk: MEGSZÓLÍTÁS ↔ járókelők utcai ’</a:t>
            </a:r>
            <a:r>
              <a:rPr lang="hu-HU" sz="2600" dirty="0" err="1" smtClean="0">
                <a:latin typeface="Corbel" pitchFamily="34" charset="0"/>
              </a:rPr>
              <a:t>leszólítása</a:t>
            </a:r>
            <a:r>
              <a:rPr lang="hu-HU" sz="2600" dirty="0" smtClean="0">
                <a:latin typeface="Corbel" pitchFamily="34" charset="0"/>
              </a:rPr>
              <a:t>’ + ‘egyház-molinó’ leszúrása közterületen (Biblia mint ’</a:t>
            </a:r>
            <a:r>
              <a:rPr lang="hu-HU" sz="2600" dirty="0" err="1" smtClean="0">
                <a:latin typeface="Corbel" pitchFamily="34" charset="0"/>
              </a:rPr>
              <a:t>eladásra</a:t>
            </a:r>
            <a:r>
              <a:rPr lang="hu-HU" sz="2600" dirty="0" smtClean="0">
                <a:latin typeface="Corbel" pitchFamily="34" charset="0"/>
              </a:rPr>
              <a:t> kínált termék’) + becsöngetés házakhoz</a:t>
            </a:r>
            <a:br>
              <a:rPr lang="hu-HU" sz="2600" dirty="0" smtClean="0">
                <a:latin typeface="Corbel" pitchFamily="34" charset="0"/>
              </a:rPr>
            </a:br>
            <a:r>
              <a:rPr lang="hu-HU" sz="2600" dirty="0" smtClean="0">
                <a:latin typeface="Corbel" pitchFamily="34" charset="0"/>
              </a:rPr>
              <a:t>Az emberekben van ’</a:t>
            </a:r>
            <a:r>
              <a:rPr lang="hu-HU" sz="2600" dirty="0" err="1" smtClean="0">
                <a:latin typeface="Corbel" pitchFamily="34" charset="0"/>
              </a:rPr>
              <a:t>szándék</a:t>
            </a:r>
            <a:r>
              <a:rPr lang="hu-HU" sz="2600" dirty="0" smtClean="0">
                <a:latin typeface="Corbel" pitchFamily="34" charset="0"/>
              </a:rPr>
              <a:t>’ a közösségért tenni – ki kell használni!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467600" cy="5184576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</a:t>
            </a:r>
            <a:br>
              <a:rPr lang="hu-HU" dirty="0" smtClean="0"/>
            </a:br>
            <a:r>
              <a:rPr lang="hu-HU" dirty="0" smtClean="0">
                <a:latin typeface="Corbel" pitchFamily="34" charset="0"/>
              </a:rPr>
              <a:t> </a:t>
            </a:r>
            <a:r>
              <a:rPr lang="hu-HU" b="1" i="1" u="sng" dirty="0" smtClean="0">
                <a:latin typeface="Corbel" pitchFamily="34" charset="0"/>
              </a:rPr>
              <a:t>Felmerült témák: </a:t>
            </a:r>
            <a:r>
              <a:rPr lang="hu-HU" i="1" dirty="0" smtClean="0">
                <a:latin typeface="Corbel" pitchFamily="34" charset="0"/>
              </a:rPr>
              <a:t/>
            </a:r>
            <a:br>
              <a:rPr lang="hu-HU" i="1" dirty="0" smtClean="0">
                <a:latin typeface="Corbel" pitchFamily="34" charset="0"/>
              </a:rPr>
            </a:br>
            <a:r>
              <a:rPr lang="hu-HU" dirty="0" smtClean="0">
                <a:latin typeface="Corbel" pitchFamily="34" charset="0"/>
              </a:rPr>
              <a:t>1. A kortárs egyházi misszió alapja: a </a:t>
            </a:r>
            <a:r>
              <a:rPr lang="hu-HU" b="1" dirty="0" smtClean="0">
                <a:latin typeface="Corbel" pitchFamily="34" charset="0"/>
              </a:rPr>
              <a:t>’TANÚSÁGTÉTEL’ </a:t>
            </a:r>
            <a:r>
              <a:rPr lang="hu-HU" dirty="0" smtClean="0">
                <a:latin typeface="Corbel" pitchFamily="34" charset="0"/>
              </a:rPr>
              <a:t>– mit foglal magába? – embereket, akik megfogalmazzák, mi vonzza őket az Egyházhoz, a keresztény hithez MA – DE: mindezt kötetlenül, egyszerűen, ’</a:t>
            </a:r>
            <a:r>
              <a:rPr lang="hu-HU" dirty="0" err="1" smtClean="0">
                <a:latin typeface="Corbel" pitchFamily="34" charset="0"/>
              </a:rPr>
              <a:t>semleges</a:t>
            </a:r>
            <a:r>
              <a:rPr lang="hu-HU" dirty="0" smtClean="0">
                <a:latin typeface="Corbel" pitchFamily="34" charset="0"/>
              </a:rPr>
              <a:t> közegben’ (ami még nem a templom – pl. kocsma/pub? munkahely? piac/utca? </a:t>
            </a:r>
            <a:r>
              <a:rPr lang="hu-HU" dirty="0" err="1" smtClean="0">
                <a:latin typeface="Corbel" pitchFamily="34" charset="0"/>
              </a:rPr>
              <a:t>stb</a:t>
            </a:r>
            <a:r>
              <a:rPr lang="hu-HU" dirty="0" smtClean="0">
                <a:latin typeface="Corbel" pitchFamily="34" charset="0"/>
              </a:rPr>
              <a:t>…) – konkrét feladat: „mindenki győzzön meg” egy ’</a:t>
            </a:r>
            <a:r>
              <a:rPr lang="hu-HU" dirty="0" err="1" smtClean="0">
                <a:latin typeface="Corbel" pitchFamily="34" charset="0"/>
              </a:rPr>
              <a:t>másik</a:t>
            </a:r>
            <a:r>
              <a:rPr lang="hu-HU" dirty="0" smtClean="0">
                <a:latin typeface="Corbel" pitchFamily="34" charset="0"/>
              </a:rPr>
              <a:t>’ embert, hogy nyilatkozzon nyilvánosan a hitéről, Isten-kapcsolatáról, életfelfogásáról – NYÍLT, világi, tehát nem szakrális térben </a:t>
            </a:r>
            <a:endParaRPr lang="hu-HU" dirty="0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5026570"/>
          </a:xfrm>
        </p:spPr>
        <p:txBody>
          <a:bodyPr>
            <a:noAutofit/>
          </a:bodyPr>
          <a:lstStyle/>
          <a:p>
            <a:r>
              <a:rPr lang="hu-HU" sz="2800" dirty="0" smtClean="0">
                <a:latin typeface="Corbel" pitchFamily="34" charset="0"/>
              </a:rPr>
              <a:t>2. Egyházi életünk leképezése a </a:t>
            </a:r>
            <a:r>
              <a:rPr lang="hu-HU" sz="2800" b="1" dirty="0" smtClean="0">
                <a:latin typeface="Corbel" pitchFamily="34" charset="0"/>
              </a:rPr>
              <a:t>SZENTHÁROMSÁG-TAN </a:t>
            </a:r>
            <a:r>
              <a:rPr lang="hu-HU" sz="2800" dirty="0" smtClean="0">
                <a:latin typeface="Corbel" pitchFamily="34" charset="0"/>
              </a:rPr>
              <a:t>pasztorális-evangelizációs szerkezetében = ATYA → FIÚ → SZENTLÉLEK – Jézus, vagyis a Fiú az Atyától kapja küldetését, az Ő akaratát teljesíti teljes mértékben + a Szentlélekre bízza a ’</a:t>
            </a:r>
            <a:r>
              <a:rPr lang="hu-HU" sz="2800" dirty="0" err="1" smtClean="0">
                <a:latin typeface="Corbel" pitchFamily="34" charset="0"/>
              </a:rPr>
              <a:t>munka</a:t>
            </a:r>
            <a:r>
              <a:rPr lang="hu-HU" sz="2800" dirty="0" smtClean="0">
                <a:latin typeface="Corbel" pitchFamily="34" charset="0"/>
              </a:rPr>
              <a:t>’ folytatását – EKÖZBEN az Egyházban (még mindig): a keresztény igehirdetés szinte „kizárólagosan” Jézusra, a Fiúra épít, és elveszti az Atyával és a Szentlélekkel való kapcsolatot – minden Jézusról szól (nekünk), miközben Jézusnak minden az Atyáról és a Lélekről szólt!!! </a:t>
            </a:r>
            <a:endParaRPr lang="hu-HU" sz="2800" dirty="0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7467600" cy="4896544"/>
          </a:xfrm>
        </p:spPr>
        <p:txBody>
          <a:bodyPr>
            <a:noAutofit/>
          </a:bodyPr>
          <a:lstStyle/>
          <a:p>
            <a:r>
              <a:rPr lang="hu-HU" sz="2600" dirty="0" smtClean="0">
                <a:latin typeface="Corbel" pitchFamily="34" charset="0"/>
              </a:rPr>
              <a:t>El kellene érkeznünk a </a:t>
            </a:r>
            <a:r>
              <a:rPr lang="hu-HU" sz="2600" i="1" dirty="0" smtClean="0">
                <a:latin typeface="Corbel" pitchFamily="34" charset="0"/>
              </a:rPr>
              <a:t>SZENTHÁROMSÁGOS PASZTORÁCIÓHOZ</a:t>
            </a:r>
            <a:r>
              <a:rPr lang="hu-HU" sz="2600" dirty="0" smtClean="0">
                <a:latin typeface="Corbel" pitchFamily="34" charset="0"/>
              </a:rPr>
              <a:t>! = Atya: Teremtő, Ötletgazda + Fiú: Kinyilatkoztató, Megváltó (a bűntől) + Szentlélek: Inspirátor, Szervező, Kivitelező – feladatok, melyek az egyházközségekhez tartozhatnak (Ferenc pápa + a </a:t>
            </a:r>
            <a:r>
              <a:rPr lang="hu-HU" sz="2600" dirty="0" err="1" smtClean="0">
                <a:latin typeface="Corbel" pitchFamily="34" charset="0"/>
              </a:rPr>
              <a:t>szinodalitás</a:t>
            </a:r>
            <a:r>
              <a:rPr lang="hu-HU" sz="2600" dirty="0" smtClean="0">
                <a:latin typeface="Corbel" pitchFamily="34" charset="0"/>
              </a:rPr>
              <a:t> útmutatásai alapján): Teremtésvédelem, melyben egyszerre van jelen a teremtett környezet védelme (ökológia - </a:t>
            </a:r>
            <a:r>
              <a:rPr lang="hu-HU" sz="2600" i="1" dirty="0" smtClean="0">
                <a:latin typeface="Corbel" pitchFamily="34" charset="0"/>
              </a:rPr>
              <a:t>közösségtudat</a:t>
            </a:r>
            <a:r>
              <a:rPr lang="hu-HU" sz="2600" dirty="0" smtClean="0">
                <a:latin typeface="Corbel" pitchFamily="34" charset="0"/>
              </a:rPr>
              <a:t>) és az egyház társadalmi programjának gyakorlati képviselete (szociális munka - </a:t>
            </a:r>
            <a:r>
              <a:rPr lang="hu-HU" sz="2600" i="1" dirty="0" smtClean="0">
                <a:latin typeface="Corbel" pitchFamily="34" charset="0"/>
              </a:rPr>
              <a:t>szeretetszolgálat</a:t>
            </a:r>
            <a:r>
              <a:rPr lang="hu-HU" sz="2600" dirty="0" smtClean="0">
                <a:latin typeface="Corbel" pitchFamily="34" charset="0"/>
              </a:rPr>
              <a:t>)</a:t>
            </a:r>
            <a:endParaRPr lang="hu-HU" sz="2600" dirty="0">
              <a:latin typeface="Corbe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Egyéni 11. sém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19E90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445</Words>
  <Application>Microsoft Office PowerPoint</Application>
  <PresentationFormat>Diavetítés a képernyőre (4:3 oldalarány)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Loggia</vt:lpstr>
      <vt:lpstr> ÚJRAÉPÍTÉS – workshop  2025. 04. 01.; 05. 13.,  Szarvas, plébánia </vt:lpstr>
      <vt:lpstr>Missziós felépítés fázisai</vt:lpstr>
      <vt:lpstr>Jelenlét – ’láthatónak lenni’ – távolról is jelen lenni MA: a munka egy része adminisztráció RÉGEN: más volt a hangulata a missziós térnek, könnyebben indult el a kommunikáció mint folyamat MA: nagy állami támogatás, nagy lehetőségek → misszió megrokkanása – kérdés: mi menthető át a ’rendszerből’ a missziós egyházba? 1. CÉL: Evangélium hirdetése </vt:lpstr>
      <vt:lpstr>2. ALAPHELYZET: a világ/társadalom nem keresztény → alapvetően nem várható el a ’világtól’, hogy keresztény legyen → nincs ’bástyánk’ a világban „katolikus iskolák szükségessége” ← ez lett a frontvonal a társadalomban és nem a plébánia/templom – DE: így a plébánia mint közösségi intézmény elszürkül a háttérben DE: van anonim-keresztény sajátossága a társadalomnak – ld. Tízparancsolat tekintélye + keresztény erkölcs mint norma és kulturális viszonyrendszer → értékrend = vannak egyértelmű keresztény értékek a társadalomban – veszély: nem biztos, hogy egy-két generációt követően is így lesz még </vt:lpstr>
      <vt:lpstr>3. FELADAT: ’holdudvar’ megszólítása – van egy potenciális kör, amely ’behívható’ a plébánia közösségi életébe – ld. célirányú adománygyűjtések, konkrét feladatokhoz felajánlott önkéntes munka, stb. = a társadalom tud érzékeny lenni → konkréttá válik a segítségnyújtás, ha tudják, kinek kell segíteni! – általánosságban nem ajánlják fel az emberek a segítséget, de konkrét feladatokra vállalkoznak = ’bevonhatóság’ → cél: konkrétumok megnevezése 4. a jelenlegi egyházi struktúrát az emberek többsége nem fogadja el 5. cél: emberek ’újra-aktivizálása’ + saját, egyedi feladatok beazonosítása</vt:lpstr>
      <vt:lpstr> Kérdés: a ’keresztény társadalom’ miben lesz/lehet más mint a ’többségi társadalom’ → alternatív társadalomban kell gondolkodni a plébánia körül – saját közösség, melynek centruma a saját templom ÉPÍTŐKOCKÁK a fiatalok missziós közösségi nevelésében: A) ’ház’ – közösségszemlélet – közösségi élet, együttes munka: ’kollégium’ B) ’párkapcsolat’ + közösségi élet párhuzamos megélése C) ’munka’ ← szemléletformálás a közösségi + önkéntes munka megbecsülésére → az az egyház fog életben maradni, amely fenntartja önmagát DE: egy ponton mindig megakadunk: MEGSZÓLÍTÁS ↔ járókelők utcai ’leszólítása’ + ‘egyház-molinó’ leszúrása közterületen (Biblia mint ’eladásra kínált termék’) + becsöngetés házakhoz Az emberekben van ’szándék’ a közösségért tenni – ki kell használni! </vt:lpstr>
      <vt:lpstr>    Felmerült témák:  1. A kortárs egyházi misszió alapja: a ’TANÚSÁGTÉTEL’ – mit foglal magába? – embereket, akik megfogalmazzák, mi vonzza őket az Egyházhoz, a keresztény hithez MA – DE: mindezt kötetlenül, egyszerűen, ’semleges közegben’ (ami még nem a templom – pl. kocsma/pub? munkahely? piac/utca? stb…) – konkrét feladat: „mindenki győzzön meg” egy ’másik’ embert, hogy nyilatkozzon nyilvánosan a hitéről, Isten-kapcsolatáról, életfelfogásáról – NYÍLT, világi, tehát nem szakrális térben </vt:lpstr>
      <vt:lpstr>2. Egyházi életünk leképezése a SZENTHÁROMSÁG-TAN pasztorális-evangelizációs szerkezetében = ATYA → FIÚ → SZENTLÉLEK – Jézus, vagyis a Fiú az Atyától kapja küldetését, az Ő akaratát teljesíti teljes mértékben + a Szentlélekre bízza a ’munka’ folytatását – EKÖZBEN az Egyházban (még mindig): a keresztény igehirdetés szinte „kizárólagosan” Jézusra, a Fiúra épít, és elveszti az Atyával és a Szentlélekkel való kapcsolatot – minden Jézusról szól (nekünk), miközben Jézusnak minden az Atyáról és a Lélekről szólt!!! </vt:lpstr>
      <vt:lpstr>El kellene érkeznünk a SZENTHÁROMSÁGOS PASZTORÁCIÓHOZ! = Atya: Teremtő, Ötletgazda + Fiú: Kinyilatkoztató, Megváltó (a bűntől) + Szentlélek: Inspirátor, Szervező, Kivitelező – feladatok, melyek az egyházközségekhez tartozhatnak (Ferenc pápa + a szinodalitás útmutatásai alapján): Teremtésvédelem, melyben egyszerre van jelen a teremtett környezet védelme (ökológia - közösségtudat) és az egyház társadalmi programjának gyakorlati képviselete (szociális munka - szeretetszolgálat)</vt:lpstr>
      <vt:lpstr> 3. vasárnapi LITURGIA: hogyan vonzhatjuk be a szülőket a gyerekek mellé? Alapállás: a ’gyakorlós’ gyerekek osztályonként, osztályfőnökeikkel eljönnek félévente egyszer a misékre. DE: hol vannak ilyenkor a szülők? Miért csak egy alkalom/egy félév a kötelező a gyerekeknek? Mi ebben az intenzív liturgikus részvétel? Mi a kiindulópont? 1) családbarát, »interaktív« liturgia, ahol a szülők-gyerekek jól érzik magukat [milyen forma szerint]? - kritikus pont: lehet, hogy ez csak egy kiemelt rétegnek szól, mások nem érzik a magukénak + hangulatot ad, de a misztérium érzését kevésbé; 2) hagyományos plébániai liturgia, amelybe a gyerekek ’belenőnek’ – ahol a nemzedékek ugyanazt az értékrendet örökítik tovább? – kritikus pont: az X generáció (szülők) már nem ezt képviseli, nem akarja folytatni a korábbi hagyományt, ezért a gyerekeik sem hisznek benne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emachines2</dc:creator>
  <cp:lastModifiedBy>emachines2</cp:lastModifiedBy>
  <cp:revision>13</cp:revision>
  <dcterms:created xsi:type="dcterms:W3CDTF">2025-04-01T12:13:17Z</dcterms:created>
  <dcterms:modified xsi:type="dcterms:W3CDTF">2025-10-19T15:26:09Z</dcterms:modified>
</cp:coreProperties>
</file>